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13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按一下以編輯母片標題樣式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按一下以編輯母片子標題樣式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按一下以編輯母片文字樣式</a:t>
            </a:r>
          </a:p>
          <a:p>
            <a:pPr lvl="1">
              <a:defRPr sz="1800"/>
            </a:pPr>
            <a:r>
              <a:rPr sz="2800"/>
              <a:t>第二層</a:t>
            </a:r>
          </a:p>
          <a:p>
            <a:pPr lvl="2">
              <a:defRPr sz="1800"/>
            </a:pPr>
            <a:r>
              <a:rPr sz="2800"/>
              <a:t>第三層</a:t>
            </a:r>
          </a:p>
          <a:p>
            <a:pPr lvl="3">
              <a:defRPr sz="1800"/>
            </a:pPr>
            <a:r>
              <a:rPr sz="2800"/>
              <a:t>第四層</a:t>
            </a:r>
          </a:p>
          <a:p>
            <a:pPr lvl="4">
              <a:defRPr sz="1800"/>
            </a:pPr>
            <a:r>
              <a:rPr sz="2800"/>
              <a:t>第五層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按一下以編輯母片文字樣式</a:t>
            </a:r>
          </a:p>
          <a:p>
            <a:pPr lvl="1">
              <a:defRPr sz="1800"/>
            </a:pPr>
            <a:r>
              <a:rPr sz="2800"/>
              <a:t>第二層</a:t>
            </a:r>
          </a:p>
          <a:p>
            <a:pPr lvl="2">
              <a:defRPr sz="1800"/>
            </a:pPr>
            <a:r>
              <a:rPr sz="2800"/>
              <a:t>第三層</a:t>
            </a:r>
          </a:p>
          <a:p>
            <a:pPr lvl="3">
              <a:defRPr sz="1800"/>
            </a:pPr>
            <a:r>
              <a:rPr sz="2800"/>
              <a:t>第四層</a:t>
            </a:r>
          </a:p>
          <a:p>
            <a:pPr lvl="4">
              <a:defRPr sz="1800"/>
            </a:pPr>
            <a:r>
              <a:rPr sz="2800"/>
              <a:t>第五層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按一下以編輯母片文字樣式</a:t>
            </a:r>
          </a:p>
          <a:p>
            <a:pPr lvl="1">
              <a:defRPr sz="1800"/>
            </a:pPr>
            <a:r>
              <a:rPr sz="2800"/>
              <a:t>第二層</a:t>
            </a:r>
          </a:p>
          <a:p>
            <a:pPr lvl="2">
              <a:defRPr sz="1800"/>
            </a:pPr>
            <a:r>
              <a:rPr sz="2800"/>
              <a:t>第三層</a:t>
            </a:r>
          </a:p>
          <a:p>
            <a:pPr lvl="3">
              <a:defRPr sz="1800"/>
            </a:pPr>
            <a:r>
              <a:rPr sz="2800"/>
              <a:t>第四層</a:t>
            </a:r>
          </a:p>
          <a:p>
            <a:pPr lvl="4">
              <a:defRPr sz="1800"/>
            </a:pPr>
            <a:r>
              <a:rPr sz="2800"/>
              <a:t>第五層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按一下以編輯母片標題樣式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按一下以編輯母片文字樣式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按一下以編輯母片文字樣式</a:t>
            </a:r>
          </a:p>
          <a:p>
            <a:pPr lvl="1">
              <a:defRPr sz="1800"/>
            </a:pPr>
            <a:r>
              <a:rPr sz="2800"/>
              <a:t>第二層</a:t>
            </a:r>
          </a:p>
          <a:p>
            <a:pPr lvl="2">
              <a:defRPr sz="1800"/>
            </a:pPr>
            <a:r>
              <a:rPr sz="2800"/>
              <a:t>第三層</a:t>
            </a:r>
          </a:p>
          <a:p>
            <a:pPr lvl="3">
              <a:defRPr sz="1800"/>
            </a:pPr>
            <a:r>
              <a:rPr sz="2800"/>
              <a:t>第四層</a:t>
            </a:r>
          </a:p>
          <a:p>
            <a:pPr lvl="4">
              <a:defRPr sz="1800"/>
            </a:pPr>
            <a:r>
              <a:rPr sz="2800"/>
              <a:t>第五層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按一下以編輯母片文字樣式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按一下以編輯母片標題樣式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按一下以編輯母片文字樣式</a:t>
            </a:r>
          </a:p>
          <a:p>
            <a:pPr lvl="1">
              <a:defRPr sz="1800"/>
            </a:pPr>
            <a:r>
              <a:rPr sz="3200"/>
              <a:t>第二層</a:t>
            </a:r>
          </a:p>
          <a:p>
            <a:pPr lvl="2">
              <a:defRPr sz="1800"/>
            </a:pPr>
            <a:r>
              <a:rPr sz="3200"/>
              <a:t>第三層</a:t>
            </a:r>
          </a:p>
          <a:p>
            <a:pPr lvl="3">
              <a:defRPr sz="1800"/>
            </a:pPr>
            <a:r>
              <a:rPr sz="3200"/>
              <a:t>第四層</a:t>
            </a:r>
          </a:p>
          <a:p>
            <a:pPr lvl="4">
              <a:defRPr sz="1800"/>
            </a:pPr>
            <a:r>
              <a:rPr sz="3200"/>
              <a:t>第五層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按一下以編輯母片標題樣式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按一下以編輯母片文字樣式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按一下以編輯母片標題樣式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按一下以編輯母片文字樣式</a:t>
            </a:r>
          </a:p>
          <a:p>
            <a:pPr lvl="1">
              <a:defRPr sz="1800"/>
            </a:pPr>
            <a:r>
              <a:rPr sz="2800"/>
              <a:t>第二層</a:t>
            </a:r>
          </a:p>
          <a:p>
            <a:pPr lvl="2">
              <a:defRPr sz="1800"/>
            </a:pPr>
            <a:r>
              <a:rPr sz="2800"/>
              <a:t>第三層</a:t>
            </a:r>
          </a:p>
          <a:p>
            <a:pPr lvl="3">
              <a:defRPr sz="1800"/>
            </a:pPr>
            <a:r>
              <a:rPr sz="2800"/>
              <a:t>第四層</a:t>
            </a:r>
          </a:p>
          <a:p>
            <a:pPr lvl="4">
              <a:defRPr sz="1800"/>
            </a:pPr>
            <a:r>
              <a:rPr sz="2800"/>
              <a:t>第五層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2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42.m4a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8.m4a"/><Relationship Id="rId18" Type="http://schemas.openxmlformats.org/officeDocument/2006/relationships/image" Target="../media/image4.png"/><Relationship Id="rId3" Type="http://schemas.microsoft.com/office/2007/relationships/media" Target="../media/media43.m4a"/><Relationship Id="rId21" Type="http://schemas.openxmlformats.org/officeDocument/2006/relationships/image" Target="../media/image2.png"/><Relationship Id="rId7" Type="http://schemas.microsoft.com/office/2007/relationships/media" Target="../media/media45.m4a"/><Relationship Id="rId12" Type="http://schemas.openxmlformats.org/officeDocument/2006/relationships/audio" Target="../media/media47.m4a"/><Relationship Id="rId17" Type="http://schemas.openxmlformats.org/officeDocument/2006/relationships/image" Target="../media/image7.png"/><Relationship Id="rId2" Type="http://schemas.openxmlformats.org/officeDocument/2006/relationships/audio" Target="../media/media10.m4a"/><Relationship Id="rId16" Type="http://schemas.openxmlformats.org/officeDocument/2006/relationships/image" Target="../media/image16.png"/><Relationship Id="rId20" Type="http://schemas.openxmlformats.org/officeDocument/2006/relationships/image" Target="../media/image17.png"/><Relationship Id="rId1" Type="http://schemas.microsoft.com/office/2007/relationships/media" Target="../media/media10.m4a"/><Relationship Id="rId6" Type="http://schemas.openxmlformats.org/officeDocument/2006/relationships/audio" Target="../media/media44.m4a"/><Relationship Id="rId11" Type="http://schemas.microsoft.com/office/2007/relationships/media" Target="../media/media47.m4a"/><Relationship Id="rId5" Type="http://schemas.microsoft.com/office/2007/relationships/media" Target="../media/media44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46.m4a"/><Relationship Id="rId19" Type="http://schemas.openxmlformats.org/officeDocument/2006/relationships/image" Target="../media/image5.png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8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.png"/><Relationship Id="rId3" Type="http://schemas.microsoft.com/office/2007/relationships/media" Target="../media/media50.m4a"/><Relationship Id="rId7" Type="http://schemas.microsoft.com/office/2007/relationships/media" Target="../media/media52.m4a"/><Relationship Id="rId12" Type="http://schemas.openxmlformats.org/officeDocument/2006/relationships/audio" Target="../media/media54.m4a"/><Relationship Id="rId17" Type="http://schemas.openxmlformats.org/officeDocument/2006/relationships/image" Target="../media/image5.png"/><Relationship Id="rId2" Type="http://schemas.openxmlformats.org/officeDocument/2006/relationships/audio" Target="../media/media49.m4a"/><Relationship Id="rId16" Type="http://schemas.openxmlformats.org/officeDocument/2006/relationships/image" Target="../media/image4.png"/><Relationship Id="rId1" Type="http://schemas.microsoft.com/office/2007/relationships/media" Target="../media/media49.m4a"/><Relationship Id="rId6" Type="http://schemas.openxmlformats.org/officeDocument/2006/relationships/audio" Target="../media/media51.m4a"/><Relationship Id="rId11" Type="http://schemas.microsoft.com/office/2007/relationships/media" Target="../media/media54.m4a"/><Relationship Id="rId5" Type="http://schemas.microsoft.com/office/2007/relationships/media" Target="../media/media51.m4a"/><Relationship Id="rId15" Type="http://schemas.openxmlformats.org/officeDocument/2006/relationships/image" Target="../media/image7.png"/><Relationship Id="rId10" Type="http://schemas.openxmlformats.org/officeDocument/2006/relationships/audio" Target="../media/media53.m4a"/><Relationship Id="rId19" Type="http://schemas.openxmlformats.org/officeDocument/2006/relationships/hyperlink" Target="https://www.esut.tp.edu.tw/~library/99-1/poetry/poem99/99-02-13.htm" TargetMode="External"/><Relationship Id="rId4" Type="http://schemas.openxmlformats.org/officeDocument/2006/relationships/audio" Target="../media/media50.m4a"/><Relationship Id="rId9" Type="http://schemas.microsoft.com/office/2007/relationships/media" Target="../media/media53.m4a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.png"/><Relationship Id="rId3" Type="http://schemas.microsoft.com/office/2007/relationships/media" Target="../media/media56.m4a"/><Relationship Id="rId7" Type="http://schemas.microsoft.com/office/2007/relationships/media" Target="../media/media58.m4a"/><Relationship Id="rId12" Type="http://schemas.openxmlformats.org/officeDocument/2006/relationships/audio" Target="../media/media60.m4a"/><Relationship Id="rId17" Type="http://schemas.openxmlformats.org/officeDocument/2006/relationships/image" Target="../media/image5.png"/><Relationship Id="rId2" Type="http://schemas.openxmlformats.org/officeDocument/2006/relationships/audio" Target="../media/media55.m4a"/><Relationship Id="rId16" Type="http://schemas.openxmlformats.org/officeDocument/2006/relationships/image" Target="../media/image4.png"/><Relationship Id="rId1" Type="http://schemas.microsoft.com/office/2007/relationships/media" Target="../media/media55.m4a"/><Relationship Id="rId6" Type="http://schemas.openxmlformats.org/officeDocument/2006/relationships/audio" Target="../media/media57.m4a"/><Relationship Id="rId11" Type="http://schemas.microsoft.com/office/2007/relationships/media" Target="../media/media60.m4a"/><Relationship Id="rId5" Type="http://schemas.microsoft.com/office/2007/relationships/media" Target="../media/media57.m4a"/><Relationship Id="rId15" Type="http://schemas.openxmlformats.org/officeDocument/2006/relationships/image" Target="../media/image7.png"/><Relationship Id="rId10" Type="http://schemas.openxmlformats.org/officeDocument/2006/relationships/audio" Target="../media/media59.m4a"/><Relationship Id="rId4" Type="http://schemas.openxmlformats.org/officeDocument/2006/relationships/audio" Target="../media/media56.m4a"/><Relationship Id="rId9" Type="http://schemas.microsoft.com/office/2007/relationships/media" Target="../media/media59.m4a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hyperlink" Target="https://28utscprojects.wordpress.com/2010/12/12/24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db.iis.sinica.edu.tw/" TargetMode="External"/><Relationship Id="rId2" Type="http://schemas.openxmlformats.org/officeDocument/2006/relationships/hyperlink" Target="https://stroke-order.learningweb.moe.edu.tw/characters.do?lang=zh_T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28utscprojects.wordpress.com/2010/12/12/249/" TargetMode="External"/><Relationship Id="rId5" Type="http://schemas.openxmlformats.org/officeDocument/2006/relationships/hyperlink" Target="https://www.esut.tp.edu.tw/~library/99-1/poetry/poem99/99-02-13.htm" TargetMode="External"/><Relationship Id="rId4" Type="http://schemas.openxmlformats.org/officeDocument/2006/relationships/hyperlink" Target="http://huayutools.mtc.ntnu.edu.tw/ts/index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51yuansu.com/bg/cjqvpzryto.html&amp;psig=AOvVaw0I57JWtGbUA6M0e3qiKCqq&amp;ust=1623203764415000&amp;source=images&amp;cd=vfe&amp;ved=0CA0QjhxqFwoTCIjkqbL3hvECFQAAAAAdAAAAABAD" TargetMode="External"/><Relationship Id="rId2" Type="http://schemas.openxmlformats.org/officeDocument/2006/relationships/hyperlink" Target="https://m.669pic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NrpAZm" TargetMode="External"/><Relationship Id="rId5" Type="http://schemas.openxmlformats.org/officeDocument/2006/relationships/hyperlink" Target="https://chardb.iis.sinica.edu.tw/evolution.jsp?cid=25453" TargetMode="External"/><Relationship Id="rId4" Type="http://schemas.openxmlformats.org/officeDocument/2006/relationships/hyperlink" Target="https://reurl.cc/AkK7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idian.18dao.net/danzi/%E6%B7%B1" TargetMode="External"/><Relationship Id="rId2" Type="http://schemas.openxmlformats.org/officeDocument/2006/relationships/hyperlink" Target="https://chardb.iis.sinica.edu.tw/evolution.jsp?cid=148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51miz.com/sucai/807691.html" TargetMode="External"/><Relationship Id="rId5" Type="http://schemas.openxmlformats.org/officeDocument/2006/relationships/hyperlink" Target="https://seabiard.blogspot.com/2013/10/blog-post.html?m=0" TargetMode="External"/><Relationship Id="rId4" Type="http://schemas.openxmlformats.org/officeDocument/2006/relationships/hyperlink" Target="https://zh.pngtree.com/freebackground/antique-illustration-poster-background_1063648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audio" Target="../media/media14.m4a"/><Relationship Id="rId39" Type="http://schemas.openxmlformats.org/officeDocument/2006/relationships/slide" Target="slide11.xml"/><Relationship Id="rId3" Type="http://schemas.microsoft.com/office/2007/relationships/media" Target="../media/media3.m4a"/><Relationship Id="rId21" Type="http://schemas.microsoft.com/office/2007/relationships/media" Target="../media/media12.m4a"/><Relationship Id="rId34" Type="http://schemas.openxmlformats.org/officeDocument/2006/relationships/slide" Target="slide14.xml"/><Relationship Id="rId42" Type="http://schemas.openxmlformats.org/officeDocument/2006/relationships/image" Target="../media/image2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media" Target="../media/media14.m4a"/><Relationship Id="rId33" Type="http://schemas.openxmlformats.org/officeDocument/2006/relationships/slide" Target="slide12.xml"/><Relationship Id="rId38" Type="http://schemas.openxmlformats.org/officeDocument/2006/relationships/slide" Target="slide10.xml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audio" Target="../media/media11.m4a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5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audio" Target="../media/media13.m4a"/><Relationship Id="rId32" Type="http://schemas.openxmlformats.org/officeDocument/2006/relationships/slide" Target="slide7.xml"/><Relationship Id="rId37" Type="http://schemas.openxmlformats.org/officeDocument/2006/relationships/slide" Target="slide6.xml"/><Relationship Id="rId40" Type="http://schemas.openxmlformats.org/officeDocument/2006/relationships/image" Target="../media/image4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media" Target="../media/media13.m4a"/><Relationship Id="rId28" Type="http://schemas.openxmlformats.org/officeDocument/2006/relationships/audio" Target="../media/media15.m4a"/><Relationship Id="rId36" Type="http://schemas.openxmlformats.org/officeDocument/2006/relationships/slide" Target="slide4.xml"/><Relationship Id="rId10" Type="http://schemas.openxmlformats.org/officeDocument/2006/relationships/audio" Target="../media/media6.m4a"/><Relationship Id="rId19" Type="http://schemas.microsoft.com/office/2007/relationships/media" Target="../media/media11.m4a"/><Relationship Id="rId31" Type="http://schemas.openxmlformats.org/officeDocument/2006/relationships/slide" Target="slide3.xml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audio" Target="../media/media12.m4a"/><Relationship Id="rId27" Type="http://schemas.microsoft.com/office/2007/relationships/media" Target="../media/media15.m4a"/><Relationship Id="rId30" Type="http://schemas.openxmlformats.org/officeDocument/2006/relationships/image" Target="../media/image3.jpeg"/><Relationship Id="rId35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.png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openxmlformats.org/officeDocument/2006/relationships/image" Target="../media/image5.png"/><Relationship Id="rId2" Type="http://schemas.openxmlformats.org/officeDocument/2006/relationships/audio" Target="../media/media16.m4a"/><Relationship Id="rId16" Type="http://schemas.openxmlformats.org/officeDocument/2006/relationships/image" Target="../media/image4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openxmlformats.org/officeDocument/2006/relationships/image" Target="../media/image7.png"/><Relationship Id="rId10" Type="http://schemas.openxmlformats.org/officeDocument/2006/relationships/audio" Target="../media/media20.m4a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image" Target="../media/image6.jpeg"/><Relationship Id="rId3" Type="http://schemas.microsoft.com/office/2007/relationships/media" Target="../media/media22.m4a"/><Relationship Id="rId21" Type="http://schemas.openxmlformats.org/officeDocument/2006/relationships/image" Target="../media/image5.png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6" Type="http://schemas.openxmlformats.org/officeDocument/2006/relationships/audio" Target="../media/media28.m4a"/><Relationship Id="rId20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microsoft.com/office/2007/relationships/media" Target="../media/media28.m4a"/><Relationship Id="rId10" Type="http://schemas.openxmlformats.org/officeDocument/2006/relationships/audio" Target="../media/media25.m4a"/><Relationship Id="rId19" Type="http://schemas.openxmlformats.org/officeDocument/2006/relationships/image" Target="../media/image7.png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5.pn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image" Target="../media/image7.png"/><Relationship Id="rId5" Type="http://schemas.microsoft.com/office/2007/relationships/media" Target="../media/media31.m4a"/><Relationship Id="rId10" Type="http://schemas.openxmlformats.org/officeDocument/2006/relationships/image" Target="../media/image6.jpeg"/><Relationship Id="rId4" Type="http://schemas.openxmlformats.org/officeDocument/2006/relationships/audio" Target="../media/media30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5.m4a"/><Relationship Id="rId13" Type="http://schemas.microsoft.com/office/2007/relationships/media" Target="../media/media18.m4a"/><Relationship Id="rId18" Type="http://schemas.openxmlformats.org/officeDocument/2006/relationships/image" Target="../media/image6.jpeg"/><Relationship Id="rId3" Type="http://schemas.microsoft.com/office/2007/relationships/media" Target="../media/media33.m4a"/><Relationship Id="rId21" Type="http://schemas.openxmlformats.org/officeDocument/2006/relationships/image" Target="../media/image5.png"/><Relationship Id="rId7" Type="http://schemas.microsoft.com/office/2007/relationships/media" Target="../media/media35.m4a"/><Relationship Id="rId12" Type="http://schemas.openxmlformats.org/officeDocument/2006/relationships/audio" Target="../media/media37.m4a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6" Type="http://schemas.openxmlformats.org/officeDocument/2006/relationships/audio" Target="../media/media25.m4a"/><Relationship Id="rId20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34.m4a"/><Relationship Id="rId11" Type="http://schemas.microsoft.com/office/2007/relationships/media" Target="../media/media37.m4a"/><Relationship Id="rId5" Type="http://schemas.microsoft.com/office/2007/relationships/media" Target="../media/media34.m4a"/><Relationship Id="rId15" Type="http://schemas.microsoft.com/office/2007/relationships/media" Target="../media/media25.m4a"/><Relationship Id="rId10" Type="http://schemas.openxmlformats.org/officeDocument/2006/relationships/audio" Target="../media/media36.m4a"/><Relationship Id="rId19" Type="http://schemas.openxmlformats.org/officeDocument/2006/relationships/image" Target="../media/image7.png"/><Relationship Id="rId4" Type="http://schemas.openxmlformats.org/officeDocument/2006/relationships/audio" Target="../media/media33.m4a"/><Relationship Id="rId9" Type="http://schemas.microsoft.com/office/2007/relationships/media" Target="../media/media36.m4a"/><Relationship Id="rId14" Type="http://schemas.openxmlformats.org/officeDocument/2006/relationships/audio" Target="../media/media18.m4a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image" Target="../media/image7.png"/><Relationship Id="rId3" Type="http://schemas.microsoft.com/office/2007/relationships/media" Target="../media/media38.m4a"/><Relationship Id="rId7" Type="http://schemas.microsoft.com/office/2007/relationships/media" Target="../media/media40.m4a"/><Relationship Id="rId12" Type="http://schemas.openxmlformats.org/officeDocument/2006/relationships/image" Target="../media/image8.jpeg"/><Relationship Id="rId2" Type="http://schemas.openxmlformats.org/officeDocument/2006/relationships/audio" Target="../media/media8.m4a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6" Type="http://schemas.openxmlformats.org/officeDocument/2006/relationships/audio" Target="../media/media39.m4a"/><Relationship Id="rId11" Type="http://schemas.openxmlformats.org/officeDocument/2006/relationships/slideLayout" Target="../slideLayouts/slideLayout7.xml"/><Relationship Id="rId5" Type="http://schemas.microsoft.com/office/2007/relationships/media" Target="../media/media39.m4a"/><Relationship Id="rId15" Type="http://schemas.openxmlformats.org/officeDocument/2006/relationships/image" Target="../media/image5.png"/><Relationship Id="rId10" Type="http://schemas.openxmlformats.org/officeDocument/2006/relationships/audio" Target="../media/media41.m4a"/><Relationship Id="rId4" Type="http://schemas.openxmlformats.org/officeDocument/2006/relationships/audio" Target="../media/media38.m4a"/><Relationship Id="rId9" Type="http://schemas.microsoft.com/office/2007/relationships/media" Target="../media/media41.m4a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hyperlink" Target="https://stroke-order.learningweb.moe.edu.tw/result.do?lang=zh_TW&amp;ucs=96F2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hyperlink" Target="https://stroke-order.learningweb.moe.edu.tw/charactersQueryResult.do?words=%E6%B7%B1&amp;lang=zh_TW&amp;csrfPreventionSalt=null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 descr="一張含有 雪, 室外, 大自然, 坡 的圖片&#10;&#10;自動產生的描述"/>
          <p:cNvPicPr/>
          <p:nvPr/>
        </p:nvPicPr>
        <p:blipFill>
          <a:blip r:embed="rId4">
            <a:alphaModFix amt="61000"/>
            <a:extLst/>
          </a:blip>
          <a:stretch>
            <a:fillRect/>
          </a:stretch>
        </p:blipFill>
        <p:spPr>
          <a:xfrm>
            <a:off x="-4976" y="-11163"/>
            <a:ext cx="12196976" cy="684962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096000" y="1314707"/>
            <a:ext cx="5336498" cy="1343683"/>
          </a:xfrm>
          <a:prstGeom prst="rect">
            <a:avLst/>
          </a:prstGeom>
        </p:spPr>
        <p:txBody>
          <a:bodyPr/>
          <a:lstStyle>
            <a:lvl1pPr defTabSz="795527">
              <a:defRPr sz="696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6960"/>
              <a:t>尋隱者不遇</a:t>
            </a:r>
          </a:p>
        </p:txBody>
      </p:sp>
      <p:sp>
        <p:nvSpPr>
          <p:cNvPr id="51" name="Shape 51"/>
          <p:cNvSpPr/>
          <p:nvPr/>
        </p:nvSpPr>
        <p:spPr>
          <a:xfrm>
            <a:off x="6129622" y="2658389"/>
            <a:ext cx="5336498" cy="849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5400"/>
              <a:t>Xún yǐn zhě bú yù</a:t>
            </a:r>
          </a:p>
        </p:txBody>
      </p:sp>
      <p:pic>
        <p:nvPicPr>
          <p:cNvPr id="52" name="media1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432498" y="1986547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8.jpg" descr="一張含有 水, 室外, 大自然, 冰 的圖片&#10;&#10;自動產生的描述"/>
          <p:cNvPicPr/>
          <p:nvPr/>
        </p:nvPicPr>
        <p:blipFill>
          <a:blip r:embed="rId6">
            <a:alphaModFix amt="23000"/>
            <a:extLst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503178" y="565449"/>
            <a:ext cx="228499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造樣造句</a:t>
            </a:r>
          </a:p>
        </p:txBody>
      </p:sp>
      <p:sp>
        <p:nvSpPr>
          <p:cNvPr id="232" name="Shape 232"/>
          <p:cNvSpPr/>
          <p:nvPr/>
        </p:nvSpPr>
        <p:spPr>
          <a:xfrm>
            <a:off x="596246" y="1141692"/>
            <a:ext cx="228499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Zào yàng zàojù</a:t>
            </a:r>
          </a:p>
        </p:txBody>
      </p:sp>
      <p:pic>
        <p:nvPicPr>
          <p:cNvPr id="233" name="media9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2681745" y="663735"/>
            <a:ext cx="1651001" cy="838201"/>
          </a:xfrm>
          <a:prstGeom prst="rect">
            <a:avLst/>
          </a:prstGeom>
        </p:spPr>
      </p:pic>
      <p:sp>
        <p:nvSpPr>
          <p:cNvPr id="234" name="Shape 234"/>
          <p:cNvSpPr/>
          <p:nvPr/>
        </p:nvSpPr>
        <p:spPr>
          <a:xfrm>
            <a:off x="1419695" y="2131707"/>
            <a:ext cx="292308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去火車站</a:t>
            </a:r>
          </a:p>
        </p:txBody>
      </p:sp>
      <p:sp>
        <p:nvSpPr>
          <p:cNvPr id="235" name="Shape 235"/>
          <p:cNvSpPr/>
          <p:nvPr/>
        </p:nvSpPr>
        <p:spPr>
          <a:xfrm>
            <a:off x="1407204" y="3113240"/>
            <a:ext cx="2923084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他去火車站。</a:t>
            </a:r>
          </a:p>
        </p:txBody>
      </p:sp>
      <p:sp>
        <p:nvSpPr>
          <p:cNvPr id="236" name="Shape 236"/>
          <p:cNvSpPr/>
          <p:nvPr/>
        </p:nvSpPr>
        <p:spPr>
          <a:xfrm>
            <a:off x="1419695" y="4110549"/>
            <a:ext cx="322788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他昨天去火車站。</a:t>
            </a:r>
          </a:p>
        </p:txBody>
      </p:sp>
      <p:sp>
        <p:nvSpPr>
          <p:cNvPr id="237" name="Shape 237"/>
          <p:cNvSpPr/>
          <p:nvPr/>
        </p:nvSpPr>
        <p:spPr>
          <a:xfrm>
            <a:off x="1419695" y="5023398"/>
            <a:ext cx="4267582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他昨天去火車站搭火車。</a:t>
            </a:r>
          </a:p>
        </p:txBody>
      </p:sp>
      <p:sp>
        <p:nvSpPr>
          <p:cNvPr id="238" name="Shape 238"/>
          <p:cNvSpPr/>
          <p:nvPr/>
        </p:nvSpPr>
        <p:spPr>
          <a:xfrm>
            <a:off x="1494833" y="2615607"/>
            <a:ext cx="6093502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qù huǒchē zhàn</a:t>
            </a:r>
          </a:p>
        </p:txBody>
      </p:sp>
      <p:sp>
        <p:nvSpPr>
          <p:cNvPr id="239" name="Shape 239"/>
          <p:cNvSpPr/>
          <p:nvPr/>
        </p:nvSpPr>
        <p:spPr>
          <a:xfrm>
            <a:off x="1494833" y="3616848"/>
            <a:ext cx="6130978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Tā qù huǒchē zhàn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40" name="Shape 240"/>
          <p:cNvSpPr/>
          <p:nvPr/>
        </p:nvSpPr>
        <p:spPr>
          <a:xfrm>
            <a:off x="1494834" y="4525628"/>
            <a:ext cx="6153463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Tā zuótiān qù huǒchē zhàn.</a:t>
            </a:r>
          </a:p>
        </p:txBody>
      </p:sp>
      <p:sp>
        <p:nvSpPr>
          <p:cNvPr id="241" name="Shape 241"/>
          <p:cNvSpPr/>
          <p:nvPr/>
        </p:nvSpPr>
        <p:spPr>
          <a:xfrm>
            <a:off x="1479843" y="5599519"/>
            <a:ext cx="6160958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Tā zuótiān qù huǒchē zhàn dā huǒchē</a:t>
            </a:r>
          </a:p>
        </p:txBody>
      </p:sp>
      <p:sp>
        <p:nvSpPr>
          <p:cNvPr id="242" name="Shape 242"/>
          <p:cNvSpPr/>
          <p:nvPr/>
        </p:nvSpPr>
        <p:spPr>
          <a:xfrm>
            <a:off x="8105688" y="614593"/>
            <a:ext cx="283713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換你試試看</a:t>
            </a:r>
          </a:p>
        </p:txBody>
      </p:sp>
      <p:sp>
        <p:nvSpPr>
          <p:cNvPr id="243" name="Shape 243"/>
          <p:cNvSpPr/>
          <p:nvPr/>
        </p:nvSpPr>
        <p:spPr>
          <a:xfrm>
            <a:off x="8172136" y="1141692"/>
            <a:ext cx="619843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Huàn nǐ shì shìkàn</a:t>
            </a:r>
          </a:p>
        </p:txBody>
      </p:sp>
      <p:pic>
        <p:nvPicPr>
          <p:cNvPr id="244" name="media42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0809399" y="762924"/>
            <a:ext cx="1651001" cy="838201"/>
          </a:xfrm>
          <a:prstGeom prst="rect">
            <a:avLst/>
          </a:prstGeom>
        </p:spPr>
      </p:pic>
      <p:pic>
        <p:nvPicPr>
          <p:cNvPr id="245" name="image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44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2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16.png" descr="一張含有 室外, 大自然, 山, 冰 的圖片&#10;&#10;自動產生的描述"/>
          <p:cNvPicPr/>
          <p:nvPr/>
        </p:nvPicPr>
        <p:blipFill>
          <a:blip r:embed="rId16">
            <a:alphaModFix amt="15000"/>
            <a:extLst/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503177" y="565449"/>
            <a:ext cx="222503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認識作者</a:t>
            </a:r>
          </a:p>
        </p:txBody>
      </p:sp>
      <p:sp>
        <p:nvSpPr>
          <p:cNvPr id="251" name="Shape 251"/>
          <p:cNvSpPr/>
          <p:nvPr/>
        </p:nvSpPr>
        <p:spPr>
          <a:xfrm>
            <a:off x="557157" y="1141438"/>
            <a:ext cx="222503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Rènshí zuòzhě</a:t>
            </a:r>
          </a:p>
        </p:txBody>
      </p:sp>
      <p:sp>
        <p:nvSpPr>
          <p:cNvPr id="252" name="Shape 252"/>
          <p:cNvSpPr/>
          <p:nvPr/>
        </p:nvSpPr>
        <p:spPr>
          <a:xfrm>
            <a:off x="4372107" y="4711684"/>
            <a:ext cx="973986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>
                <a:latin typeface="標楷體"/>
                <a:ea typeface="標楷體"/>
                <a:cs typeface="標楷體"/>
                <a:sym typeface="標楷體"/>
              </a:rPr>
              <a:t>因為作詩非常認真，是有名的「苦吟派詩人」。</a:t>
            </a:r>
          </a:p>
        </p:txBody>
      </p:sp>
      <p:pic>
        <p:nvPicPr>
          <p:cNvPr id="253" name="image7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4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5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17.png" descr="一張含有 文字 的圖片&#10;&#10;自動產生的描述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976312" y="2085720"/>
            <a:ext cx="3147611" cy="477330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4439427" y="1348024"/>
            <a:ext cx="687299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Jiǎ dǎo    zhōngguó táng dài shīrén</a:t>
            </a:r>
          </a:p>
        </p:txBody>
      </p:sp>
      <p:sp>
        <p:nvSpPr>
          <p:cNvPr id="258" name="Shape 258"/>
          <p:cNvSpPr/>
          <p:nvPr/>
        </p:nvSpPr>
        <p:spPr>
          <a:xfrm>
            <a:off x="4372107" y="879829"/>
            <a:ext cx="726273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賈島 中國唐代詩人</a:t>
            </a:r>
          </a:p>
        </p:txBody>
      </p:sp>
      <p:sp>
        <p:nvSpPr>
          <p:cNvPr id="259" name="Shape 259"/>
          <p:cNvSpPr/>
          <p:nvPr/>
        </p:nvSpPr>
        <p:spPr>
          <a:xfrm>
            <a:off x="4372107" y="1875285"/>
            <a:ext cx="726273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年輕時，曾經是和尚</a:t>
            </a:r>
          </a:p>
        </p:txBody>
      </p:sp>
      <p:sp>
        <p:nvSpPr>
          <p:cNvPr id="260" name="Shape 260"/>
          <p:cNvSpPr/>
          <p:nvPr/>
        </p:nvSpPr>
        <p:spPr>
          <a:xfrm>
            <a:off x="4439427" y="2325153"/>
            <a:ext cx="7210268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Niánqīng shí, céngjīng shì héshàng</a:t>
            </a:r>
          </a:p>
        </p:txBody>
      </p:sp>
      <p:sp>
        <p:nvSpPr>
          <p:cNvPr id="261" name="Shape 261"/>
          <p:cNvSpPr/>
          <p:nvPr/>
        </p:nvSpPr>
        <p:spPr>
          <a:xfrm>
            <a:off x="4413194" y="2824126"/>
            <a:ext cx="726273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後來，受到韓愈的欣賞，</a:t>
            </a:r>
          </a:p>
        </p:txBody>
      </p:sp>
      <p:sp>
        <p:nvSpPr>
          <p:cNvPr id="262" name="Shape 262"/>
          <p:cNvSpPr/>
          <p:nvPr/>
        </p:nvSpPr>
        <p:spPr>
          <a:xfrm>
            <a:off x="4439427" y="3232050"/>
            <a:ext cx="721026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Hòulái,       shòudào hányù de xīnshǎng,</a:t>
            </a:r>
          </a:p>
        </p:txBody>
      </p:sp>
      <p:sp>
        <p:nvSpPr>
          <p:cNvPr id="263" name="Shape 263"/>
          <p:cNvSpPr/>
          <p:nvPr/>
        </p:nvSpPr>
        <p:spPr>
          <a:xfrm>
            <a:off x="4439426" y="3772965"/>
            <a:ext cx="726273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離開和尚的身分參加考試</a:t>
            </a:r>
          </a:p>
        </p:txBody>
      </p:sp>
      <p:sp>
        <p:nvSpPr>
          <p:cNvPr id="264" name="Shape 264"/>
          <p:cNvSpPr/>
          <p:nvPr/>
        </p:nvSpPr>
        <p:spPr>
          <a:xfrm>
            <a:off x="4439427" y="4188464"/>
            <a:ext cx="71578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líkāi héshàng de shēnfèn cānjiā kǎoshì.</a:t>
            </a:r>
          </a:p>
        </p:txBody>
      </p:sp>
      <p:sp>
        <p:nvSpPr>
          <p:cNvPr id="265" name="Shape 265"/>
          <p:cNvSpPr/>
          <p:nvPr/>
        </p:nvSpPr>
        <p:spPr>
          <a:xfrm>
            <a:off x="4439427" y="5175020"/>
            <a:ext cx="71578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Yīnwèi zuò shī fēicháng rènzhēn,  shì yǒumíng de “kǔyín pài shīrén”.</a:t>
            </a:r>
          </a:p>
        </p:txBody>
      </p:sp>
      <p:pic>
        <p:nvPicPr>
          <p:cNvPr id="266" name="media10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2717070" y="715037"/>
            <a:ext cx="1651001" cy="838201"/>
          </a:xfrm>
          <a:prstGeom prst="rect">
            <a:avLst/>
          </a:prstGeom>
        </p:spPr>
      </p:pic>
      <p:pic>
        <p:nvPicPr>
          <p:cNvPr id="267" name="media43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8003475" y="874434"/>
            <a:ext cx="1651001" cy="838201"/>
          </a:xfrm>
          <a:prstGeom prst="rect">
            <a:avLst/>
          </a:prstGeom>
        </p:spPr>
      </p:pic>
      <p:pic>
        <p:nvPicPr>
          <p:cNvPr id="268" name="media44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8003475" y="1865877"/>
            <a:ext cx="1651001" cy="838201"/>
          </a:xfrm>
          <a:prstGeom prst="rect">
            <a:avLst/>
          </a:prstGeom>
        </p:spPr>
      </p:pic>
      <p:pic>
        <p:nvPicPr>
          <p:cNvPr id="269" name="media45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8513140" y="2823537"/>
            <a:ext cx="1651001" cy="838201"/>
          </a:xfrm>
          <a:prstGeom prst="rect">
            <a:avLst/>
          </a:prstGeom>
        </p:spPr>
      </p:pic>
      <p:pic>
        <p:nvPicPr>
          <p:cNvPr id="270" name="media46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8613075" y="3841310"/>
            <a:ext cx="1651001" cy="838201"/>
          </a:xfrm>
          <a:prstGeom prst="rect">
            <a:avLst/>
          </a:prstGeom>
        </p:spPr>
      </p:pic>
      <p:pic>
        <p:nvPicPr>
          <p:cNvPr id="271" name="media47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11215688" y="5132051"/>
            <a:ext cx="1651001" cy="838201"/>
          </a:xfrm>
          <a:prstGeom prst="rect">
            <a:avLst/>
          </a:prstGeom>
        </p:spPr>
      </p:pic>
      <p:pic>
        <p:nvPicPr>
          <p:cNvPr id="272" name="media48.m4a"/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extLst/>
          </a:blip>
          <a:stretch>
            <a:fillRect/>
          </a:stretch>
        </p:blipFill>
        <p:spPr>
          <a:xfrm>
            <a:off x="138652" y="5282729"/>
            <a:ext cx="1651001" cy="838201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9276853" y="1872817"/>
            <a:ext cx="235019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>
                <a:latin typeface="標楷體"/>
                <a:ea typeface="標楷體"/>
                <a:cs typeface="標楷體"/>
                <a:sym typeface="標楷體"/>
              </a:rPr>
              <a:t>*和尚</a:t>
            </a:r>
            <a:r>
              <a:rPr sz="2800"/>
              <a:t>：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Monk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0" fill="hold"/>
                                        <p:tgtEl>
                                          <p:spTgt spid="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272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271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268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</p:cTn>
                <p:tgtEl>
                  <p:spTgt spid="266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</p:cTn>
                <p:tgtEl>
                  <p:spTgt spid="270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267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</p:cTn>
                <p:tgtEl>
                  <p:spTgt spid="26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16.png" descr="一張含有 室外, 大自然, 山, 冰 的圖片&#10;&#10;自動產生的描述"/>
          <p:cNvPicPr/>
          <p:nvPr/>
        </p:nvPicPr>
        <p:blipFill>
          <a:blip r:embed="rId14">
            <a:alphaModFix amt="15000"/>
            <a:extLst/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503178" y="565449"/>
            <a:ext cx="380793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語意－字面之意</a:t>
            </a:r>
          </a:p>
        </p:txBody>
      </p:sp>
      <p:sp>
        <p:nvSpPr>
          <p:cNvPr id="277" name="Shape 277"/>
          <p:cNvSpPr/>
          <p:nvPr/>
        </p:nvSpPr>
        <p:spPr>
          <a:xfrm>
            <a:off x="679936" y="1153414"/>
            <a:ext cx="878656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Yǔyì</a:t>
            </a:r>
          </a:p>
        </p:txBody>
      </p:sp>
      <p:sp>
        <p:nvSpPr>
          <p:cNvPr id="278" name="Shape 278"/>
          <p:cNvSpPr/>
          <p:nvPr/>
        </p:nvSpPr>
        <p:spPr>
          <a:xfrm>
            <a:off x="2025111" y="5093477"/>
            <a:ext cx="830561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但是雲霧這麼濃厚，也不知道師父到底在哪裡。</a:t>
            </a:r>
          </a:p>
        </p:txBody>
      </p:sp>
      <p:sp>
        <p:nvSpPr>
          <p:cNvPr id="279" name="Shape 279"/>
          <p:cNvSpPr/>
          <p:nvPr/>
        </p:nvSpPr>
        <p:spPr>
          <a:xfrm>
            <a:off x="2025112" y="1934790"/>
            <a:ext cx="973986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我在松樹底下問一個孩童，知不知道我要找的隱者住在哪裡？</a:t>
            </a:r>
          </a:p>
        </p:txBody>
      </p:sp>
      <p:sp>
        <p:nvSpPr>
          <p:cNvPr id="280" name="Shape 280"/>
          <p:cNvSpPr/>
          <p:nvPr/>
        </p:nvSpPr>
        <p:spPr>
          <a:xfrm>
            <a:off x="2080123" y="2439492"/>
            <a:ext cx="9620323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Wǒ zài sōngshù dǐxia wèn yīgè háitóng, zhī bù zhīdào wǒ yào zhǎo de yǐn zhě zhù zài nálǐ?</a:t>
            </a:r>
          </a:p>
        </p:txBody>
      </p:sp>
      <p:sp>
        <p:nvSpPr>
          <p:cNvPr id="281" name="Shape 281"/>
          <p:cNvSpPr/>
          <p:nvPr/>
        </p:nvSpPr>
        <p:spPr>
          <a:xfrm>
            <a:off x="2025112" y="3081950"/>
            <a:ext cx="68580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孩童告訴我，他的師父上山採藥去了。</a:t>
            </a:r>
          </a:p>
        </p:txBody>
      </p:sp>
      <p:sp>
        <p:nvSpPr>
          <p:cNvPr id="282" name="Shape 282"/>
          <p:cNvSpPr/>
          <p:nvPr/>
        </p:nvSpPr>
        <p:spPr>
          <a:xfrm>
            <a:off x="2080124" y="3520402"/>
            <a:ext cx="685800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Háitóng gàosù wǒ,    tā de shīfu shàngshān cǎi yào qùle.</a:t>
            </a:r>
          </a:p>
        </p:txBody>
      </p:sp>
      <p:sp>
        <p:nvSpPr>
          <p:cNvPr id="283" name="Shape 283"/>
          <p:cNvSpPr/>
          <p:nvPr/>
        </p:nvSpPr>
        <p:spPr>
          <a:xfrm>
            <a:off x="2025112" y="4089177"/>
            <a:ext cx="68580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他只知道師父就在這座山裡面，</a:t>
            </a:r>
          </a:p>
        </p:txBody>
      </p:sp>
      <p:sp>
        <p:nvSpPr>
          <p:cNvPr id="284" name="Shape 284"/>
          <p:cNvSpPr/>
          <p:nvPr/>
        </p:nvSpPr>
        <p:spPr>
          <a:xfrm>
            <a:off x="2080124" y="5616697"/>
            <a:ext cx="685800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dànshì yúnwù zhème nónghòu, yě bù zhīdào shīfu dàodǐ zài nǎlǐ</a:t>
            </a:r>
            <a:r>
              <a:t>.</a:t>
            </a:r>
          </a:p>
        </p:txBody>
      </p:sp>
      <p:sp>
        <p:nvSpPr>
          <p:cNvPr id="285" name="Shape 285"/>
          <p:cNvSpPr/>
          <p:nvPr/>
        </p:nvSpPr>
        <p:spPr>
          <a:xfrm>
            <a:off x="2080123" y="4531929"/>
            <a:ext cx="6093502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Tā zhǐ zhīdào shīfu jiù zài zhè zuò shān li miàn, </a:t>
            </a:r>
          </a:p>
        </p:txBody>
      </p:sp>
      <p:pic>
        <p:nvPicPr>
          <p:cNvPr id="286" name="image7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4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5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2162955" y="1148760"/>
            <a:ext cx="609350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Zìmiàn zhī yì</a:t>
            </a:r>
          </a:p>
        </p:txBody>
      </p:sp>
      <p:pic>
        <p:nvPicPr>
          <p:cNvPr id="290" name="media49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443018" y="1971733"/>
            <a:ext cx="1651001" cy="838201"/>
          </a:xfrm>
          <a:prstGeom prst="rect">
            <a:avLst/>
          </a:prstGeom>
        </p:spPr>
      </p:pic>
      <p:pic>
        <p:nvPicPr>
          <p:cNvPr id="291" name="media50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415512" y="3030454"/>
            <a:ext cx="1651001" cy="838201"/>
          </a:xfrm>
          <a:prstGeom prst="rect">
            <a:avLst/>
          </a:prstGeom>
        </p:spPr>
      </p:pic>
      <p:pic>
        <p:nvPicPr>
          <p:cNvPr id="292" name="media51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415512" y="4227129"/>
            <a:ext cx="1651001" cy="838201"/>
          </a:xfrm>
          <a:prstGeom prst="rect">
            <a:avLst/>
          </a:prstGeom>
        </p:spPr>
      </p:pic>
      <p:pic>
        <p:nvPicPr>
          <p:cNvPr id="293" name="media52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429996" y="5291768"/>
            <a:ext cx="1651001" cy="838201"/>
          </a:xfrm>
          <a:prstGeom prst="rect">
            <a:avLst/>
          </a:prstGeom>
        </p:spPr>
      </p:pic>
      <p:pic>
        <p:nvPicPr>
          <p:cNvPr id="294" name="media53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63832" y="5207151"/>
            <a:ext cx="1651001" cy="838201"/>
          </a:xfrm>
          <a:prstGeom prst="rect">
            <a:avLst/>
          </a:prstGeom>
        </p:spPr>
      </p:pic>
      <p:pic>
        <p:nvPicPr>
          <p:cNvPr id="295" name="media54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4183071" y="711770"/>
            <a:ext cx="1651001" cy="838201"/>
          </a:xfrm>
          <a:prstGeom prst="rect">
            <a:avLst/>
          </a:prstGeom>
        </p:spPr>
      </p:pic>
      <p:sp>
        <p:nvSpPr>
          <p:cNvPr id="296" name="Shape 296"/>
          <p:cNvSpPr/>
          <p:nvPr/>
        </p:nvSpPr>
        <p:spPr>
          <a:xfrm>
            <a:off x="2052617" y="6534291"/>
            <a:ext cx="7136353" cy="35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19"/>
              </a:rPr>
              <a:t>https://www.esut.tp.edu.tw/~library/99-1/poetry/poem99/99-02-13.htm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29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290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29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294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291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29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16.png" descr="一張含有 室外, 大自然, 山, 冰 的圖片&#10;&#10;自動產生的描述"/>
          <p:cNvPicPr/>
          <p:nvPr/>
        </p:nvPicPr>
        <p:blipFill>
          <a:blip r:embed="rId14">
            <a:alphaModFix amt="15000"/>
            <a:extLst/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503178" y="565449"/>
            <a:ext cx="380793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語意－隱喻</a:t>
            </a:r>
          </a:p>
        </p:txBody>
      </p:sp>
      <p:sp>
        <p:nvSpPr>
          <p:cNvPr id="300" name="Shape 300"/>
          <p:cNvSpPr/>
          <p:nvPr/>
        </p:nvSpPr>
        <p:spPr>
          <a:xfrm>
            <a:off x="679936" y="1153414"/>
            <a:ext cx="878656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Yǔyì</a:t>
            </a:r>
          </a:p>
        </p:txBody>
      </p:sp>
      <p:pic>
        <p:nvPicPr>
          <p:cNvPr id="301" name="image7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4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5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2162955" y="1148760"/>
            <a:ext cx="609350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Yǐnyù</a:t>
            </a:r>
          </a:p>
        </p:txBody>
      </p:sp>
      <p:sp>
        <p:nvSpPr>
          <p:cNvPr id="305" name="Shape 305"/>
          <p:cNvSpPr/>
          <p:nvPr/>
        </p:nvSpPr>
        <p:spPr>
          <a:xfrm>
            <a:off x="3057993" y="1854450"/>
            <a:ext cx="519846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作者想要拜訪朋友，卻沒有遇到。</a:t>
            </a:r>
          </a:p>
        </p:txBody>
      </p:sp>
      <p:sp>
        <p:nvSpPr>
          <p:cNvPr id="306" name="Shape 306"/>
          <p:cNvSpPr/>
          <p:nvPr/>
        </p:nvSpPr>
        <p:spPr>
          <a:xfrm>
            <a:off x="3057993" y="4924671"/>
            <a:ext cx="667062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透過這首詩，表示作者羨慕隱者的生活。</a:t>
            </a:r>
          </a:p>
        </p:txBody>
      </p:sp>
      <p:sp>
        <p:nvSpPr>
          <p:cNvPr id="307" name="Shape 307"/>
          <p:cNvSpPr/>
          <p:nvPr/>
        </p:nvSpPr>
        <p:spPr>
          <a:xfrm>
            <a:off x="3057992" y="2377670"/>
            <a:ext cx="609350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Zuòzhě xiǎng yào bàifǎng péngyǒu, què méiyǒu yù dào.</a:t>
            </a:r>
          </a:p>
        </p:txBody>
      </p:sp>
      <p:sp>
        <p:nvSpPr>
          <p:cNvPr id="308" name="Shape 308"/>
          <p:cNvSpPr/>
          <p:nvPr/>
        </p:nvSpPr>
        <p:spPr>
          <a:xfrm>
            <a:off x="3057993" y="3361575"/>
            <a:ext cx="773117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Zuòzhě yuánběn shì héshàng,    hòulái líkāi héshàng de shēnfèn cānjiā kǎoshì.</a:t>
            </a:r>
          </a:p>
        </p:txBody>
      </p:sp>
      <p:sp>
        <p:nvSpPr>
          <p:cNvPr id="309" name="Shape 309"/>
          <p:cNvSpPr/>
          <p:nvPr/>
        </p:nvSpPr>
        <p:spPr>
          <a:xfrm>
            <a:off x="3057993" y="2838356"/>
            <a:ext cx="773117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作者原本是和尚，後來離開和尚的身分參加考試。</a:t>
            </a:r>
          </a:p>
        </p:txBody>
      </p:sp>
      <p:sp>
        <p:nvSpPr>
          <p:cNvPr id="310" name="Shape 310"/>
          <p:cNvSpPr/>
          <p:nvPr/>
        </p:nvSpPr>
        <p:spPr>
          <a:xfrm>
            <a:off x="3064241" y="4314518"/>
            <a:ext cx="609350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Guòchéng yù dào xǔduō kùnnán.</a:t>
            </a:r>
          </a:p>
        </p:txBody>
      </p:sp>
      <p:sp>
        <p:nvSpPr>
          <p:cNvPr id="311" name="Shape 311"/>
          <p:cNvSpPr/>
          <p:nvPr/>
        </p:nvSpPr>
        <p:spPr>
          <a:xfrm>
            <a:off x="3057992" y="3817839"/>
            <a:ext cx="609350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過程遇到許多困難。</a:t>
            </a:r>
          </a:p>
        </p:txBody>
      </p:sp>
      <p:sp>
        <p:nvSpPr>
          <p:cNvPr id="312" name="Shape 312"/>
          <p:cNvSpPr/>
          <p:nvPr/>
        </p:nvSpPr>
        <p:spPr>
          <a:xfrm>
            <a:off x="3057992" y="5447891"/>
            <a:ext cx="645345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Tòuguò zhè shǒu shī,    biǎoshì zuòzhě xiànmù yǐn zhě de shēnghuó.</a:t>
            </a:r>
          </a:p>
        </p:txBody>
      </p:sp>
      <p:pic>
        <p:nvPicPr>
          <p:cNvPr id="313" name="media55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8541893" y="1866423"/>
            <a:ext cx="1651001" cy="838201"/>
          </a:xfrm>
          <a:prstGeom prst="rect">
            <a:avLst/>
          </a:prstGeom>
        </p:spPr>
      </p:pic>
      <p:pic>
        <p:nvPicPr>
          <p:cNvPr id="314" name="media56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1001340" y="2819400"/>
            <a:ext cx="1651001" cy="838200"/>
          </a:xfrm>
          <a:prstGeom prst="rect">
            <a:avLst/>
          </a:prstGeom>
        </p:spPr>
      </p:pic>
      <p:pic>
        <p:nvPicPr>
          <p:cNvPr id="315" name="media57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6393303" y="3877726"/>
            <a:ext cx="1651001" cy="838201"/>
          </a:xfrm>
          <a:prstGeom prst="rect">
            <a:avLst/>
          </a:prstGeom>
        </p:spPr>
      </p:pic>
      <p:pic>
        <p:nvPicPr>
          <p:cNvPr id="316" name="media58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9601200" y="4924671"/>
            <a:ext cx="1651000" cy="838201"/>
          </a:xfrm>
          <a:prstGeom prst="rect">
            <a:avLst/>
          </a:prstGeom>
        </p:spPr>
      </p:pic>
      <p:pic>
        <p:nvPicPr>
          <p:cNvPr id="317" name="media59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98379" y="5271399"/>
            <a:ext cx="1651001" cy="838201"/>
          </a:xfrm>
          <a:prstGeom prst="rect">
            <a:avLst/>
          </a:prstGeom>
        </p:spPr>
      </p:pic>
      <p:pic>
        <p:nvPicPr>
          <p:cNvPr id="318" name="media60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3243301" y="758884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3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318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16.png" descr="一張含有 室外, 大自然, 山, 冰 的圖片&#10;&#10;自動產生的描述"/>
          <p:cNvPicPr/>
          <p:nvPr/>
        </p:nvPicPr>
        <p:blipFill>
          <a:blip r:embed="rId4">
            <a:alphaModFix amt="15000"/>
            <a:extLst/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503178" y="565449"/>
            <a:ext cx="123217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翻譯</a:t>
            </a:r>
          </a:p>
        </p:txBody>
      </p:sp>
      <p:sp>
        <p:nvSpPr>
          <p:cNvPr id="322" name="Shape 322"/>
          <p:cNvSpPr/>
          <p:nvPr/>
        </p:nvSpPr>
        <p:spPr>
          <a:xfrm>
            <a:off x="679936" y="1153414"/>
            <a:ext cx="878656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Fānyì</a:t>
            </a:r>
          </a:p>
        </p:txBody>
      </p:sp>
      <p:sp>
        <p:nvSpPr>
          <p:cNvPr id="323" name="Shape 323"/>
          <p:cNvSpPr/>
          <p:nvPr/>
        </p:nvSpPr>
        <p:spPr>
          <a:xfrm>
            <a:off x="2130043" y="1615080"/>
            <a:ext cx="8305611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600"/>
              <a:t>A Note to a Recluse I Missed Out on Seeing</a:t>
            </a:r>
          </a:p>
        </p:txBody>
      </p:sp>
      <p:sp>
        <p:nvSpPr>
          <p:cNvPr id="324" name="Shape 324"/>
          <p:cNvSpPr/>
          <p:nvPr/>
        </p:nvSpPr>
        <p:spPr>
          <a:xfrm>
            <a:off x="2309926" y="2642721"/>
            <a:ext cx="8771651" cy="228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Under pine trees I asked a pupil of your whereabouts,</a:t>
            </a:r>
          </a:p>
          <a:p>
            <a:pPr lvl="0" algn="just">
              <a:lnSpc>
                <a:spcPct val="150000"/>
              </a:lnSpc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Who mentioned his master has gone to gather herbs.</a:t>
            </a:r>
          </a:p>
          <a:p>
            <a:pPr lvl="0" algn="just">
              <a:lnSpc>
                <a:spcPct val="150000"/>
              </a:lnSpc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Somewhere in the mountain you were for certain,</a:t>
            </a:r>
          </a:p>
          <a:p>
            <a:pPr lvl="0" algn="just">
              <a:lnSpc>
                <a:spcPct val="150000"/>
              </a:lnSpc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Uncertain was where among the deep cloud cover you were.</a:t>
            </a:r>
          </a:p>
        </p:txBody>
      </p:sp>
      <p:pic>
        <p:nvPicPr>
          <p:cNvPr id="325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media12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1700326" y="711368"/>
            <a:ext cx="1651001" cy="838201"/>
          </a:xfrm>
          <a:prstGeom prst="rect">
            <a:avLst/>
          </a:prstGeom>
        </p:spPr>
      </p:pic>
      <p:sp>
        <p:nvSpPr>
          <p:cNvPr id="329" name="Shape 329"/>
          <p:cNvSpPr/>
          <p:nvPr/>
        </p:nvSpPr>
        <p:spPr>
          <a:xfrm>
            <a:off x="2359893" y="6400762"/>
            <a:ext cx="5949654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  <a:hlinkClick r:id="rId9"/>
              </a:defRPr>
            </a:lvl1pPr>
          </a:lstStyle>
          <a:p>
            <a:pPr lvl="0"/>
            <a:r>
              <a:rPr>
                <a:hlinkClick r:id="rId9"/>
              </a:rPr>
              <a:t>https://28utscprojects.wordpress.com/2010/12/12/249/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18.jpg" descr="一張含有 大自然 的圖片&#10;&#10;自動產生的描述"/>
          <p:cNvPicPr/>
          <p:nvPr/>
        </p:nvPicPr>
        <p:blipFill>
          <a:blip r:embed="rId4">
            <a:extLst/>
          </a:blip>
          <a:srcRect t="4481" r="448"/>
          <a:stretch>
            <a:fillRect/>
          </a:stretch>
        </p:blipFill>
        <p:spPr>
          <a:xfrm>
            <a:off x="0" y="-1"/>
            <a:ext cx="12192000" cy="575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25200" y="5969082"/>
            <a:ext cx="884968" cy="88891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1147755" y="4118117"/>
            <a:ext cx="2644757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800"/>
              <a:t>本課結束</a:t>
            </a:r>
          </a:p>
        </p:txBody>
      </p:sp>
      <p:sp>
        <p:nvSpPr>
          <p:cNvPr id="334" name="Shape 334"/>
          <p:cNvSpPr/>
          <p:nvPr/>
        </p:nvSpPr>
        <p:spPr>
          <a:xfrm>
            <a:off x="1237694" y="4855735"/>
            <a:ext cx="2464877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Běn kè jiéshù</a:t>
            </a:r>
          </a:p>
        </p:txBody>
      </p:sp>
      <p:pic>
        <p:nvPicPr>
          <p:cNvPr id="335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media61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727553" y="4339514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1001218" y="1859339"/>
            <a:ext cx="7641236" cy="301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https://stroke-order.learningweb.moe.edu.tw/characters.do?lang=zh_TW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國字標準字體筆順學習網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https://chardb.iis.sinica.edu.tw/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國際電腦漢字及異體字知識庫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http://huayutools.mtc.ntnu.edu.tw/ts/index.aspx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華語詞彙通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https://www.esut.tp.edu.tw/~library/99-1/poetry/poem99/99-02-13.htm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尋隱者不遇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https://28utscprojects.wordpress.com/2010/12/12/249/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尋隱者不遇－英譯</a:t>
            </a:r>
          </a:p>
        </p:txBody>
      </p:sp>
      <p:sp>
        <p:nvSpPr>
          <p:cNvPr id="339" name="Shape 339"/>
          <p:cNvSpPr/>
          <p:nvPr/>
        </p:nvSpPr>
        <p:spPr>
          <a:xfrm>
            <a:off x="1001217" y="1094280"/>
            <a:ext cx="212860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600"/>
              <a:t>資料來源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1001216" y="1859338"/>
            <a:ext cx="9536869" cy="3873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http://m.luxst.com/artinfo/644244482262288604.html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封面背景圖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https://m.669pic.com/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目錄背景圖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https://www.pinterest.com/pin/145593000441304559/ </a:t>
            </a:r>
            <a:endParaRPr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課文、生字、句型背景圖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https://reurl.cc/AkK7Rd</a:t>
            </a:r>
            <a:endParaRPr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課堂活動、造樣造句背景圖片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https://chardb.iis.sinica.edu.tw/evolution.jsp?cid=25453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生字練習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字型變化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雲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https://reurl.cc/NrpAZm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生字練習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圖片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雲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42" name="Shape 342"/>
          <p:cNvSpPr/>
          <p:nvPr/>
        </p:nvSpPr>
        <p:spPr>
          <a:xfrm>
            <a:off x="1001217" y="1094280"/>
            <a:ext cx="212860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600"/>
              <a:t>圖片來源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1001218" y="1859338"/>
            <a:ext cx="7641236" cy="360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https://chardb.iis.sinica.edu.tw/evolution.jsp?cid=14886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生字練習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字型變化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深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https://zidian.18dao.net/danzi/%E6%B7%B1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生字練習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圖片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深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https://zh.pngtree.com/freebackground/antique-illustration-poster-background_1063648.html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認識作者、語意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字面之意、語意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>
                <a:latin typeface="標楷體"/>
                <a:ea typeface="標楷體"/>
                <a:cs typeface="標楷體"/>
                <a:sym typeface="標楷體"/>
              </a:rPr>
              <a:t>隱喻背景圖片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https://seabiard.blogspot.com/2013/10/blog-post.html?m=0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認識作者圖片</a:t>
            </a:r>
          </a:p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https://www.51miz.com/sucai/807691.html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/>
            <a:r>
              <a:rPr>
                <a:latin typeface="標楷體"/>
                <a:ea typeface="標楷體"/>
                <a:cs typeface="標楷體"/>
                <a:sym typeface="標楷體"/>
              </a:rPr>
              <a:t>底頁背景圖</a:t>
            </a:r>
          </a:p>
        </p:txBody>
      </p:sp>
      <p:sp>
        <p:nvSpPr>
          <p:cNvPr id="345" name="Shape 345"/>
          <p:cNvSpPr/>
          <p:nvPr/>
        </p:nvSpPr>
        <p:spPr>
          <a:xfrm>
            <a:off x="1001217" y="1094280"/>
            <a:ext cx="212860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600"/>
              <a:t>圖片來源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3.jpg" descr="一張含有 室外, 大自然, 多雲, 雲朵 的圖片&#10;&#10;自動產生的描述"/>
          <p:cNvPicPr/>
          <p:nvPr/>
        </p:nvPicPr>
        <p:blipFill>
          <a:blip r:embed="rId30">
            <a:extLst/>
          </a:blip>
          <a:srcRect l="12722" r="7715"/>
          <a:stretch>
            <a:fillRect/>
          </a:stretch>
        </p:blipFill>
        <p:spPr>
          <a:xfrm>
            <a:off x="-7201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7200" y="2505236"/>
            <a:ext cx="1465562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800"/>
              <a:t>目錄</a:t>
            </a:r>
          </a:p>
        </p:txBody>
      </p:sp>
      <p:sp>
        <p:nvSpPr>
          <p:cNvPr id="56" name="Shape 56"/>
          <p:cNvSpPr/>
          <p:nvPr/>
        </p:nvSpPr>
        <p:spPr>
          <a:xfrm>
            <a:off x="126517" y="3284127"/>
            <a:ext cx="131164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600"/>
              <a:t>Mùlù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2146591" y="2186428"/>
            <a:ext cx="1484026" cy="1089611"/>
            <a:chOff x="0" y="0"/>
            <a:chExt cx="1484025" cy="1089609"/>
          </a:xfrm>
        </p:grpSpPr>
        <p:sp>
          <p:nvSpPr>
            <p:cNvPr id="57" name="Shape 57"/>
            <p:cNvSpPr/>
            <p:nvPr/>
          </p:nvSpPr>
          <p:spPr>
            <a:xfrm>
              <a:off x="0" y="0"/>
              <a:ext cx="1484026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1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1" action="ppaction://hlinksldjump"/>
                </a:rPr>
                <a:t>詩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722332" y="668218"/>
              <a:ext cx="74201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Shī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61079" y="2186428"/>
            <a:ext cx="3211567" cy="1066322"/>
            <a:chOff x="0" y="0"/>
            <a:chExt cx="3211566" cy="106632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2992413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270000" indent="-1270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2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1" action="ppaction://hlinksldjump"/>
                </a:rPr>
                <a:t>課堂活動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642002" y="644929"/>
              <a:ext cx="2569565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Kètáng huódòng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432349" y="3355230"/>
            <a:ext cx="2455890" cy="1074323"/>
            <a:chOff x="0" y="0"/>
            <a:chExt cx="2455889" cy="1074321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2455890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3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1" action="ppaction://hlinksldjump"/>
                </a:rPr>
                <a:t>語意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766107" y="652930"/>
              <a:ext cx="95531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Yǔyì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432349" y="4524033"/>
            <a:ext cx="2455890" cy="1075233"/>
            <a:chOff x="0" y="0"/>
            <a:chExt cx="2455889" cy="1075231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2455890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4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1" action="ppaction://hlinksldjump"/>
                </a:rPr>
                <a:t>翻譯</a:t>
              </a:r>
            </a:p>
          </p:txBody>
        </p:sp>
        <p:sp>
          <p:nvSpPr>
            <p:cNvPr id="67" name="Shape 67"/>
            <p:cNvSpPr/>
            <p:nvPr/>
          </p:nvSpPr>
          <p:spPr>
            <a:xfrm>
              <a:off x="787509" y="653840"/>
              <a:ext cx="1101779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Fānyì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4761079" y="3354578"/>
            <a:ext cx="3083058" cy="1190708"/>
            <a:chOff x="0" y="0"/>
            <a:chExt cx="3083057" cy="1190706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2992413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270000" indent="-1270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5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5" action="ppaction://hlinksldjump"/>
                </a:rPr>
                <a:t>生字練習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642002" y="769315"/>
              <a:ext cx="2441056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Shēngzì liànxí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146591" y="3337835"/>
            <a:ext cx="2455890" cy="1185322"/>
            <a:chOff x="0" y="0"/>
            <a:chExt cx="2455889" cy="1185321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2455890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6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5" action="ppaction://hlinksldjump"/>
                </a:rPr>
                <a:t>生字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722332" y="763929"/>
              <a:ext cx="1551946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Shēngzì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146591" y="4606185"/>
            <a:ext cx="2455890" cy="1175085"/>
            <a:chOff x="0" y="0"/>
            <a:chExt cx="2455889" cy="1175083"/>
          </a:xfrm>
        </p:grpSpPr>
        <p:sp>
          <p:nvSpPr>
            <p:cNvPr id="75" name="Shape 75"/>
            <p:cNvSpPr/>
            <p:nvPr/>
          </p:nvSpPr>
          <p:spPr>
            <a:xfrm>
              <a:off x="0" y="0"/>
              <a:ext cx="2455890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7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5" action="ppaction://hlinksldjump"/>
                </a:rPr>
                <a:t>句型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722331" y="753692"/>
              <a:ext cx="1286499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Jù xíng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761079" y="4583764"/>
            <a:ext cx="3097892" cy="1254057"/>
            <a:chOff x="0" y="0"/>
            <a:chExt cx="3097891" cy="1254055"/>
          </a:xfrm>
        </p:grpSpPr>
        <p:sp>
          <p:nvSpPr>
            <p:cNvPr id="78" name="Shape 78"/>
            <p:cNvSpPr/>
            <p:nvPr/>
          </p:nvSpPr>
          <p:spPr>
            <a:xfrm>
              <a:off x="0" y="0"/>
              <a:ext cx="2992413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270000" indent="-1270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8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5" action="ppaction://hlinksldjump"/>
                </a:rPr>
                <a:t>造樣造句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642002" y="832664"/>
              <a:ext cx="245589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Zào yàng zàojù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8432349" y="2186428"/>
            <a:ext cx="3123427" cy="1074965"/>
            <a:chOff x="0" y="0"/>
            <a:chExt cx="3123426" cy="1074963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3123427" cy="807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524000" indent="-1524000">
                <a:buSzPct val="100000"/>
                <a:buFont typeface="Arial"/>
                <a:buChar char="•"/>
                <a:defRPr sz="4000">
                  <a:latin typeface="標楷體"/>
                  <a:ea typeface="標楷體"/>
                  <a:cs typeface="標楷體"/>
                  <a:sym typeface="標楷體"/>
                  <a:hlinkClick r:id="rId39" action="ppaction://hlinksldjump"/>
                </a:defRPr>
              </a:lvl1pPr>
            </a:lstStyle>
            <a:p>
              <a:pPr lvl="0">
                <a:defRPr sz="1800"/>
              </a:pPr>
              <a:r>
                <a:rPr sz="4000">
                  <a:hlinkClick r:id="rId35" action="ppaction://hlinksldjump"/>
                </a:rPr>
                <a:t>認識作者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771296" y="653572"/>
              <a:ext cx="2322745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Rènshí zuòzhě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835956" y="602236"/>
            <a:ext cx="1320209" cy="1102171"/>
            <a:chOff x="0" y="0"/>
            <a:chExt cx="1320208" cy="1102170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1320209" cy="884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400">
                  <a:latin typeface="標楷體"/>
                  <a:ea typeface="標楷體"/>
                  <a:cs typeface="標楷體"/>
                  <a:sym typeface="標楷體"/>
                  <a:hlinkClick r:id="rId32" action="ppaction://hlinksldjump"/>
                </a:defRPr>
              </a:lvl1pPr>
            </a:lstStyle>
            <a:p>
              <a:pPr lvl="0">
                <a:defRPr sz="1800"/>
              </a:pPr>
              <a:r>
                <a:rPr sz="4400">
                  <a:hlinkClick r:id="rId35" action="ppaction://hlinksldjump"/>
                </a:rPr>
                <a:t>練習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680779"/>
              <a:ext cx="987033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Liànxí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628121" y="580074"/>
            <a:ext cx="1320209" cy="1122901"/>
            <a:chOff x="0" y="0"/>
            <a:chExt cx="1320207" cy="1122900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1320208" cy="884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400">
                  <a:latin typeface="標楷體"/>
                  <a:ea typeface="標楷體"/>
                  <a:cs typeface="標楷體"/>
                  <a:sym typeface="標楷體"/>
                  <a:hlinkClick r:id="rId31" action="ppaction://hlinksldjump"/>
                </a:defRPr>
              </a:lvl1pPr>
            </a:lstStyle>
            <a:p>
              <a:pPr lvl="0">
                <a:defRPr sz="1800"/>
              </a:pPr>
              <a:r>
                <a:rPr sz="4400">
                  <a:hlinkClick r:id="rId35" action="ppaction://hlinksldjump"/>
                </a:rPr>
                <a:t>課文</a:t>
              </a: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701508"/>
              <a:ext cx="1135986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Kèwén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417783" y="611652"/>
            <a:ext cx="1408256" cy="1093506"/>
            <a:chOff x="0" y="0"/>
            <a:chExt cx="1408254" cy="1093505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1408255" cy="884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400">
                  <a:latin typeface="標楷體"/>
                  <a:ea typeface="標楷體"/>
                  <a:cs typeface="標楷體"/>
                  <a:sym typeface="標楷體"/>
                  <a:hlinkClick r:id="rId39" action="ppaction://hlinksldjump"/>
                </a:defRPr>
              </a:lvl1pPr>
            </a:lstStyle>
            <a:p>
              <a:pPr lvl="0">
                <a:defRPr sz="1800"/>
              </a:pPr>
              <a:r>
                <a:rPr sz="4400">
                  <a:hlinkClick r:id="rId35" action="ppaction://hlinksldjump"/>
                </a:rPr>
                <a:t>補充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672113"/>
              <a:ext cx="1354604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/>
              </a:pPr>
              <a:r>
                <a:rPr sz="2400"/>
                <a:t>Bǔchōng</a:t>
              </a:r>
            </a:p>
          </p:txBody>
        </p:sp>
      </p:grpSp>
      <p:pic>
        <p:nvPicPr>
          <p:cNvPr id="93" name="image4.png"/>
          <p:cNvPicPr/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39482" y="5939368"/>
            <a:ext cx="878656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5.png"/>
          <p:cNvPicPr/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11275483" y="5908835"/>
            <a:ext cx="916518" cy="91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media2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3928960" y="754517"/>
            <a:ext cx="1651001" cy="838201"/>
          </a:xfrm>
          <a:prstGeom prst="rect">
            <a:avLst/>
          </a:prstGeom>
        </p:spPr>
      </p:pic>
      <p:pic>
        <p:nvPicPr>
          <p:cNvPr id="96" name="media3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7133355" y="739915"/>
            <a:ext cx="1651001" cy="838201"/>
          </a:xfrm>
          <a:prstGeom prst="rect">
            <a:avLst/>
          </a:prstGeom>
        </p:spPr>
      </p:pic>
      <p:pic>
        <p:nvPicPr>
          <p:cNvPr id="97" name="media4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0772386" y="723140"/>
            <a:ext cx="1651001" cy="838201"/>
          </a:xfrm>
          <a:prstGeom prst="rect">
            <a:avLst/>
          </a:prstGeom>
        </p:spPr>
      </p:pic>
      <p:pic>
        <p:nvPicPr>
          <p:cNvPr id="98" name="media5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3663017" y="2334502"/>
            <a:ext cx="1651001" cy="838201"/>
          </a:xfrm>
          <a:prstGeom prst="rect">
            <a:avLst/>
          </a:prstGeom>
        </p:spPr>
      </p:pic>
      <p:pic>
        <p:nvPicPr>
          <p:cNvPr id="99" name="media6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4026610" y="3478877"/>
            <a:ext cx="1651001" cy="838201"/>
          </a:xfrm>
          <a:prstGeom prst="rect">
            <a:avLst/>
          </a:prstGeom>
        </p:spPr>
      </p:pic>
      <p:pic>
        <p:nvPicPr>
          <p:cNvPr id="100" name="media7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4026610" y="4725794"/>
            <a:ext cx="1651001" cy="838201"/>
          </a:xfrm>
          <a:prstGeom prst="rect">
            <a:avLst/>
          </a:prstGeom>
        </p:spPr>
      </p:pic>
      <p:pic>
        <p:nvPicPr>
          <p:cNvPr id="101" name="media8.m4a"/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7558268" y="2329543"/>
            <a:ext cx="1651001" cy="838201"/>
          </a:xfrm>
          <a:prstGeom prst="rect">
            <a:avLst/>
          </a:prstGeom>
        </p:spPr>
      </p:pic>
      <p:pic>
        <p:nvPicPr>
          <p:cNvPr id="102" name="media9.m4a"/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7579631" y="4725794"/>
            <a:ext cx="1651001" cy="838201"/>
          </a:xfrm>
          <a:prstGeom prst="rect">
            <a:avLst/>
          </a:prstGeom>
        </p:spPr>
      </p:pic>
      <p:pic>
        <p:nvPicPr>
          <p:cNvPr id="103" name="media10.m4a"/>
          <p:cNvPicPr/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1368012" y="2329543"/>
            <a:ext cx="1651001" cy="838201"/>
          </a:xfrm>
          <a:prstGeom prst="rect">
            <a:avLst/>
          </a:prstGeom>
        </p:spPr>
      </p:pic>
      <p:pic>
        <p:nvPicPr>
          <p:cNvPr id="104" name="media11.m4a"/>
          <p:cNvPicPr/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0367809" y="3475128"/>
            <a:ext cx="1651001" cy="838201"/>
          </a:xfrm>
          <a:prstGeom prst="rect">
            <a:avLst/>
          </a:prstGeom>
        </p:spPr>
      </p:pic>
      <p:pic>
        <p:nvPicPr>
          <p:cNvPr id="105" name="media12.m4a"/>
          <p:cNvPicPr/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0365017" y="4725794"/>
            <a:ext cx="1651001" cy="838201"/>
          </a:xfrm>
          <a:prstGeom prst="rect">
            <a:avLst/>
          </a:prstGeom>
        </p:spPr>
      </p:pic>
      <p:pic>
        <p:nvPicPr>
          <p:cNvPr id="106" name="media13.m4a"/>
          <p:cNvPicPr/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7542937" y="3514292"/>
            <a:ext cx="1651001" cy="838201"/>
          </a:xfrm>
          <a:prstGeom prst="rect">
            <a:avLst/>
          </a:prstGeom>
        </p:spPr>
      </p:pic>
      <p:pic>
        <p:nvPicPr>
          <p:cNvPr id="107" name="media14.m4a"/>
          <p:cNvPicPr/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353329" y="2689132"/>
            <a:ext cx="1651001" cy="838201"/>
          </a:xfrm>
          <a:prstGeom prst="rect">
            <a:avLst/>
          </a:prstGeom>
        </p:spPr>
      </p:pic>
      <p:pic>
        <p:nvPicPr>
          <p:cNvPr id="108" name="media15.m4a"/>
          <p:cNvPicPr/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extLst/>
          </a:blip>
          <a:stretch>
            <a:fillRect/>
          </a:stretch>
        </p:blipFill>
        <p:spPr>
          <a:xfrm>
            <a:off x="179982" y="5250233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0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0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0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0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0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</p:cTn>
                <p:tgtEl>
                  <p:spTgt spid="10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</p:cTn>
                <p:tgtEl>
                  <p:spTgt spid="10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</p:cTn>
                <p:tgtEl>
                  <p:spTgt spid="98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</p:cTn>
                <p:tgtEl>
                  <p:spTgt spid="105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</p:cTn>
                <p:tgtEl>
                  <p:spTgt spid="108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</p:cTn>
                <p:tgtEl>
                  <p:spTgt spid="102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</p:cTn>
                <p:tgtEl>
                  <p:spTgt spid="103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</p:cTn>
                <p:tgtEl>
                  <p:spTgt spid="10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</p:cTn>
                <p:tgtEl>
                  <p:spTgt spid="95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</p:cTn>
                <p:tgtEl>
                  <p:spTgt spid="100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6.jpg" descr="一張含有 大自然, 湧泉, 雲朵 的圖片&#10;&#10;自動產生的描述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" y="4365921"/>
            <a:ext cx="12192000" cy="2492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7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363581" y="4943443"/>
            <a:ext cx="884968" cy="88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4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9482" y="4968695"/>
            <a:ext cx="878656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5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275483" y="4938162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4857384" y="740216"/>
            <a:ext cx="2477232" cy="646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777240">
              <a:lnSpc>
                <a:spcPct val="90000"/>
              </a:lnSpc>
              <a:defRPr sz="306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060"/>
              <a:t>尋隱者不遇</a:t>
            </a:r>
          </a:p>
        </p:txBody>
      </p:sp>
      <p:sp>
        <p:nvSpPr>
          <p:cNvPr id="115" name="Shape 115"/>
          <p:cNvSpPr/>
          <p:nvPr/>
        </p:nvSpPr>
        <p:spPr>
          <a:xfrm>
            <a:off x="4924735" y="1218941"/>
            <a:ext cx="2864477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Xún yǐn zhě bú yù</a:t>
            </a:r>
          </a:p>
        </p:txBody>
      </p:sp>
      <p:sp>
        <p:nvSpPr>
          <p:cNvPr id="116" name="Shape 116"/>
          <p:cNvSpPr/>
          <p:nvPr/>
        </p:nvSpPr>
        <p:spPr>
          <a:xfrm>
            <a:off x="5098476" y="1744801"/>
            <a:ext cx="1995048" cy="646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38911">
              <a:lnSpc>
                <a:spcPct val="90000"/>
              </a:lnSpc>
              <a:defRPr sz="1344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1344"/>
              <a:t>作者：賈島</a:t>
            </a:r>
            <a:endParaRPr sz="2112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098476" y="2206466"/>
            <a:ext cx="19950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Zuòzhě</a:t>
            </a:r>
            <a:r>
              <a:t>  ：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Jiǎ dǎo</a:t>
            </a:r>
          </a:p>
        </p:txBody>
      </p:sp>
      <p:sp>
        <p:nvSpPr>
          <p:cNvPr id="118" name="Shape 118"/>
          <p:cNvSpPr/>
          <p:nvPr/>
        </p:nvSpPr>
        <p:spPr>
          <a:xfrm>
            <a:off x="3941355" y="4046554"/>
            <a:ext cx="42807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只在此山中，雲深不知處。</a:t>
            </a:r>
          </a:p>
        </p:txBody>
      </p:sp>
      <p:sp>
        <p:nvSpPr>
          <p:cNvPr id="119" name="Shape 119"/>
          <p:cNvSpPr/>
          <p:nvPr/>
        </p:nvSpPr>
        <p:spPr>
          <a:xfrm>
            <a:off x="3969894" y="4532724"/>
            <a:ext cx="428075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Zhǐ zài cǐ shānzhōng,    yún shēn bùzhī chù.</a:t>
            </a:r>
          </a:p>
        </p:txBody>
      </p:sp>
      <p:sp>
        <p:nvSpPr>
          <p:cNvPr id="120" name="Shape 120"/>
          <p:cNvSpPr/>
          <p:nvPr/>
        </p:nvSpPr>
        <p:spPr>
          <a:xfrm>
            <a:off x="3969894" y="3020208"/>
            <a:ext cx="4252210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>
                <a:latin typeface="標楷體"/>
                <a:ea typeface="標楷體"/>
                <a:cs typeface="標楷體"/>
                <a:sym typeface="標楷體"/>
              </a:rPr>
              <a:t>松下問童子，言師採藥去</a:t>
            </a:r>
            <a:r>
              <a:rPr sz="2000">
                <a:latin typeface="標楷體"/>
                <a:ea typeface="標楷體"/>
                <a:cs typeface="標楷體"/>
                <a:sym typeface="標楷體"/>
              </a:rPr>
              <a:t>。</a:t>
            </a:r>
          </a:p>
        </p:txBody>
      </p:sp>
      <p:sp>
        <p:nvSpPr>
          <p:cNvPr id="121" name="Shape 121"/>
          <p:cNvSpPr/>
          <p:nvPr/>
        </p:nvSpPr>
        <p:spPr>
          <a:xfrm>
            <a:off x="3969894" y="3523314"/>
            <a:ext cx="444963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Sōngxià wèn tóngzǐ,      yán shī cǎi yào qù.</a:t>
            </a:r>
          </a:p>
        </p:txBody>
      </p:sp>
      <p:pic>
        <p:nvPicPr>
          <p:cNvPr id="122" name="media16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7484412" y="1382465"/>
            <a:ext cx="1651001" cy="838201"/>
          </a:xfrm>
          <a:prstGeom prst="rect">
            <a:avLst/>
          </a:prstGeom>
        </p:spPr>
      </p:pic>
      <p:pic>
        <p:nvPicPr>
          <p:cNvPr id="123" name="media17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3305547" y="3087688"/>
            <a:ext cx="1651001" cy="838201"/>
          </a:xfrm>
          <a:prstGeom prst="rect">
            <a:avLst/>
          </a:prstGeom>
        </p:spPr>
      </p:pic>
      <p:pic>
        <p:nvPicPr>
          <p:cNvPr id="124" name="media18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8276851" y="3087688"/>
            <a:ext cx="1651001" cy="838201"/>
          </a:xfrm>
          <a:prstGeom prst="rect">
            <a:avLst/>
          </a:prstGeom>
        </p:spPr>
      </p:pic>
      <p:pic>
        <p:nvPicPr>
          <p:cNvPr id="125" name="media19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3303215" y="4107791"/>
            <a:ext cx="1651001" cy="838201"/>
          </a:xfrm>
          <a:prstGeom prst="rect">
            <a:avLst/>
          </a:prstGeom>
        </p:spPr>
      </p:pic>
      <p:pic>
        <p:nvPicPr>
          <p:cNvPr id="126" name="media20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8307723" y="4111425"/>
            <a:ext cx="1651001" cy="838201"/>
          </a:xfrm>
          <a:prstGeom prst="rect">
            <a:avLst/>
          </a:prstGeom>
        </p:spPr>
      </p:pic>
      <p:pic>
        <p:nvPicPr>
          <p:cNvPr id="127" name="media21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74010" y="4194085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6.jpg" descr="一張含有 大自然, 湧泉, 雲朵 的圖片&#10;&#10;自動產生的描述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" y="4365921"/>
            <a:ext cx="12192000" cy="2492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7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363581" y="4943443"/>
            <a:ext cx="884968" cy="88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4.pn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9482" y="4968695"/>
            <a:ext cx="878656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5.pn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275483" y="4938162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503178" y="565449"/>
            <a:ext cx="123217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生字</a:t>
            </a:r>
          </a:p>
        </p:txBody>
      </p:sp>
      <p:sp>
        <p:nvSpPr>
          <p:cNvPr id="134" name="Shape 134"/>
          <p:cNvSpPr/>
          <p:nvPr/>
        </p:nvSpPr>
        <p:spPr>
          <a:xfrm>
            <a:off x="503178" y="1141692"/>
            <a:ext cx="123217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Shēngzì</a:t>
            </a:r>
          </a:p>
        </p:txBody>
      </p:sp>
      <p:graphicFrame>
        <p:nvGraphicFramePr>
          <p:cNvPr id="135" name="Table 135"/>
          <p:cNvGraphicFramePr/>
          <p:nvPr/>
        </p:nvGraphicFramePr>
        <p:xfrm>
          <a:off x="2711463" y="1499033"/>
          <a:ext cx="6769073" cy="384772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1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191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雲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yún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cloud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905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shēn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deep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05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此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cĭ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</a:t>
                      </a:r>
                      <a:r>
                        <a:rPr sz="3200" b="1" i="1"/>
                        <a:t>／</a:t>
                      </a: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05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去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qù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05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中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zhōng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Prep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905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處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chù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place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media6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1735351" y="707956"/>
            <a:ext cx="1651001" cy="838201"/>
          </a:xfrm>
          <a:prstGeom prst="rect">
            <a:avLst/>
          </a:prstGeom>
        </p:spPr>
      </p:pic>
      <p:pic>
        <p:nvPicPr>
          <p:cNvPr id="137" name="media22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22320" y="1499033"/>
            <a:ext cx="1651001" cy="838201"/>
          </a:xfrm>
          <a:prstGeom prst="rect">
            <a:avLst/>
          </a:prstGeom>
        </p:spPr>
      </p:pic>
      <p:pic>
        <p:nvPicPr>
          <p:cNvPr id="138" name="media23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22320" y="2206616"/>
            <a:ext cx="1651001" cy="838201"/>
          </a:xfrm>
          <a:prstGeom prst="rect">
            <a:avLst/>
          </a:prstGeom>
        </p:spPr>
      </p:pic>
      <p:pic>
        <p:nvPicPr>
          <p:cNvPr id="139" name="media24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22320" y="2914198"/>
            <a:ext cx="1651001" cy="838201"/>
          </a:xfrm>
          <a:prstGeom prst="rect">
            <a:avLst/>
          </a:prstGeom>
        </p:spPr>
      </p:pic>
      <p:pic>
        <p:nvPicPr>
          <p:cNvPr id="140" name="media25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22320" y="3626292"/>
            <a:ext cx="1651001" cy="838201"/>
          </a:xfrm>
          <a:prstGeom prst="rect">
            <a:avLst/>
          </a:prstGeom>
        </p:spPr>
      </p:pic>
      <p:pic>
        <p:nvPicPr>
          <p:cNvPr id="141" name="media26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22320" y="4328562"/>
            <a:ext cx="1651001" cy="838201"/>
          </a:xfrm>
          <a:prstGeom prst="rect">
            <a:avLst/>
          </a:prstGeom>
        </p:spPr>
      </p:pic>
      <p:pic>
        <p:nvPicPr>
          <p:cNvPr id="142" name="media27.m4a"/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507470" y="5030832"/>
            <a:ext cx="1651001" cy="838201"/>
          </a:xfrm>
          <a:prstGeom prst="rect">
            <a:avLst/>
          </a:prstGeom>
        </p:spPr>
      </p:pic>
      <p:pic>
        <p:nvPicPr>
          <p:cNvPr id="143" name="media28.m4a"/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211978" y="4204039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</p:cTn>
                <p:tgtEl>
                  <p:spTgt spid="14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6.jpg" descr="一張含有 大自然, 湧泉, 雲朵 的圖片&#10;&#10;自動產生的描述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" y="4365921"/>
            <a:ext cx="12192000" cy="2492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7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363581" y="4943443"/>
            <a:ext cx="884968" cy="88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4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9482" y="4968695"/>
            <a:ext cx="878656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5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275483" y="4938162"/>
            <a:ext cx="916518" cy="9165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9" name="Table 149"/>
          <p:cNvGraphicFramePr/>
          <p:nvPr/>
        </p:nvGraphicFramePr>
        <p:xfrm>
          <a:off x="749507" y="1362225"/>
          <a:ext cx="10692985" cy="237424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901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隱者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yǐn zhě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person who didn’t want to be an officer that he</a:t>
                      </a:r>
                      <a:r>
                        <a:rPr sz="3200" b="1" i="1"/>
                        <a:t>／</a:t>
                      </a: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 lived in seclusion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童子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tóngzǐ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Apprentice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669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3200">
                          <a:latin typeface="標楷體"/>
                          <a:ea typeface="標楷體"/>
                          <a:cs typeface="標楷體"/>
                          <a:sym typeface="標楷體"/>
                        </a:rPr>
                        <a:t>雲深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yún shēn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32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Clouds were dense in the mountain.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0" name="media29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/>
          </a:blip>
          <a:stretch>
            <a:fillRect/>
          </a:stretch>
        </p:blipFill>
        <p:spPr>
          <a:xfrm>
            <a:off x="11321892" y="1913796"/>
            <a:ext cx="1651001" cy="838201"/>
          </a:xfrm>
          <a:prstGeom prst="rect">
            <a:avLst/>
          </a:prstGeom>
        </p:spPr>
      </p:pic>
      <p:pic>
        <p:nvPicPr>
          <p:cNvPr id="151" name="media30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/>
          </a:blip>
          <a:stretch>
            <a:fillRect/>
          </a:stretch>
        </p:blipFill>
        <p:spPr>
          <a:xfrm>
            <a:off x="11325449" y="2600556"/>
            <a:ext cx="1651001" cy="838201"/>
          </a:xfrm>
          <a:prstGeom prst="rect">
            <a:avLst/>
          </a:prstGeom>
        </p:spPr>
      </p:pic>
      <p:pic>
        <p:nvPicPr>
          <p:cNvPr id="152" name="media31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/>
          </a:blip>
          <a:stretch>
            <a:fillRect/>
          </a:stretch>
        </p:blipFill>
        <p:spPr>
          <a:xfrm>
            <a:off x="11350818" y="3287317"/>
            <a:ext cx="1651001" cy="838201"/>
          </a:xfrm>
          <a:prstGeom prst="rect">
            <a:avLst/>
          </a:prstGeom>
        </p:spPr>
      </p:pic>
      <p:pic>
        <p:nvPicPr>
          <p:cNvPr id="153" name="media32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/>
          </a:blip>
          <a:stretch>
            <a:fillRect/>
          </a:stretch>
        </p:blipFill>
        <p:spPr>
          <a:xfrm>
            <a:off x="208038" y="4308654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6.jpg" descr="一張含有 大自然, 湧泉, 雲朵 的圖片&#10;&#10;自動產生的描述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" y="4365921"/>
            <a:ext cx="12192000" cy="2492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7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336542" y="5593643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4.pn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046" y="5678916"/>
            <a:ext cx="878656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5.pn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221509" y="5593643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458207" y="302761"/>
            <a:ext cx="123217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句型</a:t>
            </a:r>
          </a:p>
        </p:txBody>
      </p:sp>
      <p:sp>
        <p:nvSpPr>
          <p:cNvPr id="160" name="Shape 160"/>
          <p:cNvSpPr/>
          <p:nvPr/>
        </p:nvSpPr>
        <p:spPr>
          <a:xfrm>
            <a:off x="551275" y="879004"/>
            <a:ext cx="123217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Jù xíng</a:t>
            </a:r>
          </a:p>
        </p:txBody>
      </p:sp>
      <p:sp>
        <p:nvSpPr>
          <p:cNvPr id="161" name="Shape 161"/>
          <p:cNvSpPr/>
          <p:nvPr/>
        </p:nvSpPr>
        <p:spPr>
          <a:xfrm>
            <a:off x="7014716" y="1599192"/>
            <a:ext cx="292308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去火車站</a:t>
            </a:r>
          </a:p>
        </p:txBody>
      </p:sp>
      <p:sp>
        <p:nvSpPr>
          <p:cNvPr id="162" name="Shape 162"/>
          <p:cNvSpPr/>
          <p:nvPr/>
        </p:nvSpPr>
        <p:spPr>
          <a:xfrm>
            <a:off x="3917514" y="2885021"/>
            <a:ext cx="214359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000">
                <a:latin typeface="標楷體"/>
                <a:ea typeface="標楷體"/>
                <a:cs typeface="標楷體"/>
                <a:sym typeface="標楷體"/>
              </a:rPr>
              <a:t>去+地點</a:t>
            </a:r>
          </a:p>
        </p:txBody>
      </p:sp>
      <p:sp>
        <p:nvSpPr>
          <p:cNvPr id="163" name="Shape 163"/>
          <p:cNvSpPr/>
          <p:nvPr/>
        </p:nvSpPr>
        <p:spPr>
          <a:xfrm>
            <a:off x="7002226" y="2580726"/>
            <a:ext cx="292308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他去火車站。</a:t>
            </a:r>
          </a:p>
        </p:txBody>
      </p:sp>
      <p:sp>
        <p:nvSpPr>
          <p:cNvPr id="164" name="Shape 164"/>
          <p:cNvSpPr/>
          <p:nvPr/>
        </p:nvSpPr>
        <p:spPr>
          <a:xfrm>
            <a:off x="7014716" y="3578035"/>
            <a:ext cx="322788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他昨天去火車站。</a:t>
            </a:r>
          </a:p>
        </p:txBody>
      </p:sp>
      <p:sp>
        <p:nvSpPr>
          <p:cNvPr id="165" name="Shape 165"/>
          <p:cNvSpPr/>
          <p:nvPr/>
        </p:nvSpPr>
        <p:spPr>
          <a:xfrm>
            <a:off x="7014716" y="4490884"/>
            <a:ext cx="4267582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3200"/>
              <a:t>他昨天去火車站搭火車。</a:t>
            </a:r>
          </a:p>
        </p:txBody>
      </p:sp>
      <p:sp>
        <p:nvSpPr>
          <p:cNvPr id="166" name="Shape 166"/>
          <p:cNvSpPr/>
          <p:nvPr/>
        </p:nvSpPr>
        <p:spPr>
          <a:xfrm>
            <a:off x="4031813" y="3474434"/>
            <a:ext cx="191499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qù + dìdiǎn</a:t>
            </a:r>
          </a:p>
        </p:txBody>
      </p:sp>
      <p:sp>
        <p:nvSpPr>
          <p:cNvPr id="167" name="Shape 167"/>
          <p:cNvSpPr/>
          <p:nvPr/>
        </p:nvSpPr>
        <p:spPr>
          <a:xfrm>
            <a:off x="7089855" y="2083093"/>
            <a:ext cx="609350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qù huǒchē zhàn</a:t>
            </a:r>
          </a:p>
        </p:txBody>
      </p:sp>
      <p:sp>
        <p:nvSpPr>
          <p:cNvPr id="168" name="Shape 168"/>
          <p:cNvSpPr/>
          <p:nvPr/>
        </p:nvSpPr>
        <p:spPr>
          <a:xfrm>
            <a:off x="7089855" y="3084334"/>
            <a:ext cx="613097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Tā qù huǒchē zhàn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69" name="Shape 169"/>
          <p:cNvSpPr/>
          <p:nvPr/>
        </p:nvSpPr>
        <p:spPr>
          <a:xfrm>
            <a:off x="7089855" y="3993114"/>
            <a:ext cx="6153463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Tā zuótiān qù huǒchē zhàn.</a:t>
            </a:r>
          </a:p>
        </p:txBody>
      </p:sp>
      <p:sp>
        <p:nvSpPr>
          <p:cNvPr id="170" name="Shape 170"/>
          <p:cNvSpPr/>
          <p:nvPr/>
        </p:nvSpPr>
        <p:spPr>
          <a:xfrm>
            <a:off x="7074865" y="5067005"/>
            <a:ext cx="616095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Tā zuótiān qù huǒchē zhàn dā huǒchē</a:t>
            </a:r>
          </a:p>
        </p:txBody>
      </p:sp>
      <p:pic>
        <p:nvPicPr>
          <p:cNvPr id="171" name="media7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1690379" y="401048"/>
            <a:ext cx="1651001" cy="838201"/>
          </a:xfrm>
          <a:prstGeom prst="rect">
            <a:avLst/>
          </a:prstGeom>
        </p:spPr>
      </p:pic>
      <p:pic>
        <p:nvPicPr>
          <p:cNvPr id="172" name="media33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4476837" y="4074795"/>
            <a:ext cx="1651001" cy="838201"/>
          </a:xfrm>
          <a:prstGeom prst="rect">
            <a:avLst/>
          </a:prstGeom>
        </p:spPr>
      </p:pic>
      <p:pic>
        <p:nvPicPr>
          <p:cNvPr id="173" name="media34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142352" y="1694251"/>
            <a:ext cx="1651001" cy="838201"/>
          </a:xfrm>
          <a:prstGeom prst="rect">
            <a:avLst/>
          </a:prstGeom>
        </p:spPr>
      </p:pic>
      <p:pic>
        <p:nvPicPr>
          <p:cNvPr id="174" name="media35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9751952" y="2580221"/>
            <a:ext cx="1651001" cy="838201"/>
          </a:xfrm>
          <a:prstGeom prst="rect">
            <a:avLst/>
          </a:prstGeom>
        </p:spPr>
      </p:pic>
      <p:pic>
        <p:nvPicPr>
          <p:cNvPr id="175" name="media36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10427164" y="3581274"/>
            <a:ext cx="1651001" cy="838201"/>
          </a:xfrm>
          <a:prstGeom prst="rect">
            <a:avLst/>
          </a:prstGeom>
        </p:spPr>
      </p:pic>
      <p:pic>
        <p:nvPicPr>
          <p:cNvPr id="176" name="media37.m4a"/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11534213" y="4489522"/>
            <a:ext cx="1651001" cy="838201"/>
          </a:xfrm>
          <a:prstGeom prst="rect">
            <a:avLst/>
          </a:prstGeom>
        </p:spPr>
      </p:pic>
      <p:sp>
        <p:nvSpPr>
          <p:cNvPr id="177" name="Shape 177"/>
          <p:cNvSpPr/>
          <p:nvPr/>
        </p:nvSpPr>
        <p:spPr>
          <a:xfrm rot="16200000">
            <a:off x="6137648" y="3169740"/>
            <a:ext cx="609601" cy="916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17"/>
                </a:moveTo>
                <a:lnTo>
                  <a:pt x="5400" y="14417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17"/>
                </a:lnTo>
                <a:lnTo>
                  <a:pt x="21600" y="14417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16200000">
            <a:off x="3079034" y="3153449"/>
            <a:ext cx="609601" cy="916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17"/>
                </a:moveTo>
                <a:lnTo>
                  <a:pt x="5400" y="14417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17"/>
                </a:lnTo>
                <a:lnTo>
                  <a:pt x="21600" y="14417"/>
                </a:lnTo>
                <a:lnTo>
                  <a:pt x="10800" y="21600"/>
                </a:lnTo>
                <a:close/>
              </a:path>
            </a:pathLst>
          </a:cu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006967" y="364317"/>
            <a:ext cx="2923084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言師採藥去</a:t>
            </a:r>
          </a:p>
        </p:txBody>
      </p:sp>
      <p:sp>
        <p:nvSpPr>
          <p:cNvPr id="180" name="Shape 180"/>
          <p:cNvSpPr/>
          <p:nvPr/>
        </p:nvSpPr>
        <p:spPr>
          <a:xfrm>
            <a:off x="3239427" y="1086208"/>
            <a:ext cx="2806854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yán shī cǎi yào 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qù</a:t>
            </a:r>
          </a:p>
        </p:txBody>
      </p:sp>
      <p:pic>
        <p:nvPicPr>
          <p:cNvPr id="181" name="media18.m4a"/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5741480" y="469884"/>
            <a:ext cx="1651001" cy="838201"/>
          </a:xfrm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451333" y="2930446"/>
            <a:ext cx="235994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000">
                <a:latin typeface="標楷體"/>
                <a:ea typeface="標楷體"/>
                <a:cs typeface="標楷體"/>
                <a:sym typeface="標楷體"/>
              </a:rPr>
              <a:t>去：</a:t>
            </a:r>
            <a:r>
              <a:rPr sz="4000">
                <a:latin typeface="Times New Roman"/>
                <a:ea typeface="Times New Roman"/>
                <a:cs typeface="Times New Roman"/>
                <a:sym typeface="Times New Roman"/>
              </a:rPr>
              <a:t>to go</a:t>
            </a:r>
          </a:p>
        </p:txBody>
      </p:sp>
      <p:sp>
        <p:nvSpPr>
          <p:cNvPr id="183" name="Shape 183"/>
          <p:cNvSpPr/>
          <p:nvPr/>
        </p:nvSpPr>
        <p:spPr>
          <a:xfrm>
            <a:off x="548602" y="3481542"/>
            <a:ext cx="60396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qù</a:t>
            </a:r>
          </a:p>
        </p:txBody>
      </p:sp>
      <p:pic>
        <p:nvPicPr>
          <p:cNvPr id="184" name="media25.m4a"/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extLst/>
          </a:blip>
          <a:stretch>
            <a:fillRect/>
          </a:stretch>
        </p:blipFill>
        <p:spPr>
          <a:xfrm>
            <a:off x="604901" y="4061047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0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0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0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8.jpg" descr="一張含有 水, 室外, 大自然, 冰 的圖片&#10;&#10;自動產生的描述"/>
          <p:cNvPicPr/>
          <p:nvPr/>
        </p:nvPicPr>
        <p:blipFill>
          <a:blip r:embed="rId12">
            <a:alphaModFix amt="23000"/>
            <a:extLst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7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4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03178" y="565449"/>
            <a:ext cx="228499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課堂活動</a:t>
            </a:r>
          </a:p>
        </p:txBody>
      </p:sp>
      <p:sp>
        <p:nvSpPr>
          <p:cNvPr id="191" name="Shape 191"/>
          <p:cNvSpPr/>
          <p:nvPr/>
        </p:nvSpPr>
        <p:spPr>
          <a:xfrm>
            <a:off x="596246" y="1141692"/>
            <a:ext cx="228499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Kètáng huódòng</a:t>
            </a:r>
          </a:p>
        </p:txBody>
      </p:sp>
      <p:sp>
        <p:nvSpPr>
          <p:cNvPr id="192" name="Shape 192"/>
          <p:cNvSpPr/>
          <p:nvPr/>
        </p:nvSpPr>
        <p:spPr>
          <a:xfrm>
            <a:off x="2974303" y="2871271"/>
            <a:ext cx="813340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接著，找一位同學與他分享你畫作想要表達的內容</a:t>
            </a:r>
          </a:p>
        </p:txBody>
      </p:sp>
      <p:sp>
        <p:nvSpPr>
          <p:cNvPr id="193" name="Shape 193"/>
          <p:cNvSpPr/>
          <p:nvPr/>
        </p:nvSpPr>
        <p:spPr>
          <a:xfrm>
            <a:off x="2974303" y="1896674"/>
            <a:ext cx="61984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2800"/>
              <a:t>畫出詩中相似的景象，</a:t>
            </a:r>
          </a:p>
        </p:txBody>
      </p:sp>
      <p:sp>
        <p:nvSpPr>
          <p:cNvPr id="194" name="Shape 194"/>
          <p:cNvSpPr/>
          <p:nvPr/>
        </p:nvSpPr>
        <p:spPr>
          <a:xfrm>
            <a:off x="3067372" y="2419894"/>
            <a:ext cx="619843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Huà chū shī zhōng xiāngsì de jǐngxiàng,</a:t>
            </a:r>
          </a:p>
        </p:txBody>
      </p:sp>
      <p:sp>
        <p:nvSpPr>
          <p:cNvPr id="195" name="Shape 195"/>
          <p:cNvSpPr/>
          <p:nvPr/>
        </p:nvSpPr>
        <p:spPr>
          <a:xfrm>
            <a:off x="3067372" y="3394490"/>
            <a:ext cx="804033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jiēzhe,       zhǎo yī wèi tóngxué yǔ tā fēnxiǎng nǐ huàzuò xiǎng yào biǎodá de nèiróng</a:t>
            </a:r>
          </a:p>
        </p:txBody>
      </p:sp>
      <p:sp>
        <p:nvSpPr>
          <p:cNvPr id="196" name="Shape 196"/>
          <p:cNvSpPr/>
          <p:nvPr/>
        </p:nvSpPr>
        <p:spPr>
          <a:xfrm>
            <a:off x="2974303" y="4408115"/>
            <a:ext cx="727023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>
                <a:latin typeface="標楷體"/>
                <a:ea typeface="標楷體"/>
                <a:cs typeface="標楷體"/>
                <a:sym typeface="標楷體"/>
              </a:rPr>
              <a:t>注意!與同學分享時，請用你自己的話說。</a:t>
            </a:r>
          </a:p>
        </p:txBody>
      </p:sp>
      <p:sp>
        <p:nvSpPr>
          <p:cNvPr id="197" name="Shape 197"/>
          <p:cNvSpPr/>
          <p:nvPr/>
        </p:nvSpPr>
        <p:spPr>
          <a:xfrm>
            <a:off x="2974303" y="4869779"/>
            <a:ext cx="619843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Zhùyì! Yǔ tóngxué fēnxiǎng shí, qǐng yòng nǐ zìjǐ dehuà shuō.</a:t>
            </a:r>
          </a:p>
        </p:txBody>
      </p:sp>
      <p:pic>
        <p:nvPicPr>
          <p:cNvPr id="198" name="media8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/>
          </a:blip>
          <a:stretch>
            <a:fillRect/>
          </a:stretch>
        </p:blipFill>
        <p:spPr>
          <a:xfrm>
            <a:off x="2788168" y="664247"/>
            <a:ext cx="1651001" cy="838201"/>
          </a:xfrm>
          <a:prstGeom prst="rect">
            <a:avLst/>
          </a:prstGeom>
        </p:spPr>
      </p:pic>
      <p:pic>
        <p:nvPicPr>
          <p:cNvPr id="199" name="media38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/>
          </a:blip>
          <a:stretch>
            <a:fillRect/>
          </a:stretch>
        </p:blipFill>
        <p:spPr>
          <a:xfrm>
            <a:off x="6782741" y="1896674"/>
            <a:ext cx="1651001" cy="838201"/>
          </a:xfrm>
          <a:prstGeom prst="rect">
            <a:avLst/>
          </a:prstGeom>
        </p:spPr>
      </p:pic>
      <p:pic>
        <p:nvPicPr>
          <p:cNvPr id="200" name="media39.m4a"/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/>
          </a:blip>
          <a:stretch>
            <a:fillRect/>
          </a:stretch>
        </p:blipFill>
        <p:spPr>
          <a:xfrm>
            <a:off x="11091281" y="2871271"/>
            <a:ext cx="1651001" cy="838201"/>
          </a:xfrm>
          <a:prstGeom prst="rect">
            <a:avLst/>
          </a:prstGeom>
        </p:spPr>
      </p:pic>
      <p:pic>
        <p:nvPicPr>
          <p:cNvPr id="201" name="media40.m4a"/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/>
          </a:blip>
          <a:stretch>
            <a:fillRect/>
          </a:stretch>
        </p:blipFill>
        <p:spPr>
          <a:xfrm>
            <a:off x="8759256" y="4396511"/>
            <a:ext cx="1651001" cy="838201"/>
          </a:xfrm>
          <a:prstGeom prst="rect">
            <a:avLst/>
          </a:prstGeom>
        </p:spPr>
      </p:pic>
      <p:pic>
        <p:nvPicPr>
          <p:cNvPr id="202" name="media41.m4a"/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/>
          </a:blip>
          <a:stretch>
            <a:fillRect/>
          </a:stretch>
        </p:blipFill>
        <p:spPr>
          <a:xfrm>
            <a:off x="198377" y="5106708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</p:cTn>
                <p:tgtEl>
                  <p:spTgt spid="201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198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20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9.png"/>
          <p:cNvPicPr/>
          <p:nvPr/>
        </p:nvPicPr>
        <p:blipFill>
          <a:blip r:embed="rId4">
            <a:extLst/>
          </a:blip>
          <a:srcRect l="63564" t="23545" r="30654" b="30262"/>
          <a:stretch>
            <a:fillRect/>
          </a:stretch>
        </p:blipFill>
        <p:spPr>
          <a:xfrm>
            <a:off x="6124742" y="659567"/>
            <a:ext cx="1238961" cy="556813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529144" y="6470681"/>
            <a:ext cx="7499516" cy="35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https://stroke-order.learningweb.moe.edu.tw/result.do?lang=zh_TW&amp;ucs=96F2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06" name="image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0.png"/>
          <p:cNvPicPr/>
          <p:nvPr/>
        </p:nvPicPr>
        <p:blipFill>
          <a:blip r:embed="rId9">
            <a:extLst/>
          </a:blip>
          <a:srcRect l="56435" t="23812" r="37171" b="66347"/>
          <a:stretch>
            <a:fillRect/>
          </a:stretch>
        </p:blipFill>
        <p:spPr>
          <a:xfrm>
            <a:off x="7926199" y="1903833"/>
            <a:ext cx="3797509" cy="3286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11.png"/>
          <p:cNvPicPr/>
          <p:nvPr/>
        </p:nvPicPr>
        <p:blipFill>
          <a:blip r:embed="rId10">
            <a:extLst/>
          </a:blip>
          <a:srcRect l="34180" t="47469" r="37172" b="35076"/>
          <a:stretch>
            <a:fillRect/>
          </a:stretch>
        </p:blipFill>
        <p:spPr>
          <a:xfrm>
            <a:off x="491119" y="551052"/>
            <a:ext cx="5406689" cy="185220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7363701" y="873302"/>
            <a:ext cx="112499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000"/>
              <a:t>Yún</a:t>
            </a:r>
          </a:p>
        </p:txBody>
      </p:sp>
      <p:sp>
        <p:nvSpPr>
          <p:cNvPr id="212" name="Shape 212"/>
          <p:cNvSpPr/>
          <p:nvPr/>
        </p:nvSpPr>
        <p:spPr>
          <a:xfrm>
            <a:off x="9322823" y="269339"/>
            <a:ext cx="228499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生字練習</a:t>
            </a:r>
          </a:p>
        </p:txBody>
      </p:sp>
      <p:sp>
        <p:nvSpPr>
          <p:cNvPr id="213" name="Shape 213"/>
          <p:cNvSpPr/>
          <p:nvPr/>
        </p:nvSpPr>
        <p:spPr>
          <a:xfrm>
            <a:off x="9415891" y="845581"/>
            <a:ext cx="228499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Shēngzì liànxí</a:t>
            </a:r>
          </a:p>
        </p:txBody>
      </p:sp>
      <p:pic>
        <p:nvPicPr>
          <p:cNvPr id="214" name="media13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11489149" y="466812"/>
            <a:ext cx="1651001" cy="838201"/>
          </a:xfrm>
          <a:prstGeom prst="rect">
            <a:avLst/>
          </a:prstGeom>
        </p:spPr>
      </p:pic>
      <p:pic>
        <p:nvPicPr>
          <p:cNvPr id="215" name="image12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2277" y="2606065"/>
            <a:ext cx="5405532" cy="369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16446" y="6235618"/>
            <a:ext cx="9187340" cy="4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40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https://stroke-order.learningweb.moe.edu.tw/charactersQueryResult.do?words=%E6%B7%B1&amp;lang=zh_TW&amp;csrfPreventionSalt=null</a:t>
            </a: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18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0721" y="5947785"/>
            <a:ext cx="884968" cy="88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1" y="5973036"/>
            <a:ext cx="878657" cy="8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42623" y="5942503"/>
            <a:ext cx="916518" cy="91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0.png"/>
          <p:cNvPicPr/>
          <p:nvPr/>
        </p:nvPicPr>
        <p:blipFill>
          <a:blip r:embed="rId8">
            <a:extLst/>
          </a:blip>
          <a:srcRect l="56435" t="23812" r="37171" b="66347"/>
          <a:stretch>
            <a:fillRect/>
          </a:stretch>
        </p:blipFill>
        <p:spPr>
          <a:xfrm>
            <a:off x="7926199" y="1903833"/>
            <a:ext cx="3797509" cy="328629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7363701" y="873302"/>
            <a:ext cx="1238961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000"/>
              <a:t>Shēn</a:t>
            </a:r>
          </a:p>
        </p:txBody>
      </p:sp>
      <p:pic>
        <p:nvPicPr>
          <p:cNvPr id="223" name="image13.png"/>
          <p:cNvPicPr/>
          <p:nvPr/>
        </p:nvPicPr>
        <p:blipFill>
          <a:blip r:embed="rId9">
            <a:extLst/>
          </a:blip>
          <a:srcRect l="63320" t="23043" r="30479" b="32283"/>
          <a:stretch>
            <a:fillRect/>
          </a:stretch>
        </p:blipFill>
        <p:spPr>
          <a:xfrm>
            <a:off x="6124740" y="551051"/>
            <a:ext cx="1238961" cy="5020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4.png"/>
          <p:cNvPicPr/>
          <p:nvPr/>
        </p:nvPicPr>
        <p:blipFill>
          <a:blip r:embed="rId10">
            <a:extLst/>
          </a:blip>
          <a:srcRect l="33320" t="46337" r="34988" b="31574"/>
          <a:stretch>
            <a:fillRect/>
          </a:stretch>
        </p:blipFill>
        <p:spPr>
          <a:xfrm>
            <a:off x="328942" y="389825"/>
            <a:ext cx="5607884" cy="2197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5.jpg"/>
          <p:cNvPicPr/>
          <p:nvPr/>
        </p:nvPicPr>
        <p:blipFill>
          <a:blip r:embed="rId11">
            <a:extLst/>
          </a:blip>
          <a:srcRect l="1" t="22028"/>
          <a:stretch>
            <a:fillRect/>
          </a:stretch>
        </p:blipFill>
        <p:spPr>
          <a:xfrm>
            <a:off x="1064352" y="2936033"/>
            <a:ext cx="4427668" cy="260932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9322823" y="269339"/>
            <a:ext cx="228499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/>
            </a:pPr>
            <a:r>
              <a:rPr sz="4000"/>
              <a:t>生字練習</a:t>
            </a:r>
          </a:p>
        </p:txBody>
      </p:sp>
      <p:sp>
        <p:nvSpPr>
          <p:cNvPr id="227" name="Shape 227"/>
          <p:cNvSpPr/>
          <p:nvPr/>
        </p:nvSpPr>
        <p:spPr>
          <a:xfrm>
            <a:off x="9415891" y="845581"/>
            <a:ext cx="228499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400"/>
              <a:t>Shēngzì liànxí</a:t>
            </a:r>
          </a:p>
        </p:txBody>
      </p:sp>
      <p:pic>
        <p:nvPicPr>
          <p:cNvPr id="228" name="media13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/>
          </a:blip>
          <a:stretch>
            <a:fillRect/>
          </a:stretch>
        </p:blipFill>
        <p:spPr>
          <a:xfrm>
            <a:off x="11489149" y="466812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寬螢幕</PresentationFormat>
  <Paragraphs>196</Paragraphs>
  <Slides>18</Slides>
  <Notes>0</Notes>
  <HiddenSlides>0</HiddenSlides>
  <MMClips>71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Helvetica Neue</vt:lpstr>
      <vt:lpstr>標楷體</vt:lpstr>
      <vt:lpstr>Arial</vt:lpstr>
      <vt:lpstr>Calibri</vt:lpstr>
      <vt:lpstr>Calibri Light</vt:lpstr>
      <vt:lpstr>Times New Roman</vt:lpstr>
      <vt:lpstr>Default</vt:lpstr>
      <vt:lpstr>尋隱者不遇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尋隱者不遇</dc:title>
  <dc:creator>mcu</dc:creator>
  <cp:lastModifiedBy>mcu</cp:lastModifiedBy>
  <cp:revision>1</cp:revision>
  <dcterms:modified xsi:type="dcterms:W3CDTF">2021-06-09T01:40:05Z</dcterms:modified>
</cp:coreProperties>
</file>