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lvl1pPr>
      <a:defRPr>
        <a:latin typeface="等线"/>
        <a:ea typeface="等线"/>
        <a:cs typeface="等线"/>
        <a:sym typeface="等线"/>
      </a:defRPr>
    </a:lvl1pPr>
    <a:lvl2pPr indent="457200">
      <a:defRPr>
        <a:latin typeface="等线"/>
        <a:ea typeface="等线"/>
        <a:cs typeface="等线"/>
        <a:sym typeface="等线"/>
      </a:defRPr>
    </a:lvl2pPr>
    <a:lvl3pPr indent="914400">
      <a:defRPr>
        <a:latin typeface="等线"/>
        <a:ea typeface="等线"/>
        <a:cs typeface="等线"/>
        <a:sym typeface="等线"/>
      </a:defRPr>
    </a:lvl3pPr>
    <a:lvl4pPr indent="1371600">
      <a:defRPr>
        <a:latin typeface="等线"/>
        <a:ea typeface="等线"/>
        <a:cs typeface="等线"/>
        <a:sym typeface="等线"/>
      </a:defRPr>
    </a:lvl4pPr>
    <a:lvl5pPr indent="1828800">
      <a:defRPr>
        <a:latin typeface="等线"/>
        <a:ea typeface="等线"/>
        <a:cs typeface="等线"/>
        <a:sym typeface="等线"/>
      </a:defRPr>
    </a:lvl5pPr>
    <a:lvl6pPr indent="2286000">
      <a:defRPr>
        <a:latin typeface="等线"/>
        <a:ea typeface="等线"/>
        <a:cs typeface="等线"/>
        <a:sym typeface="等线"/>
      </a:defRPr>
    </a:lvl6pPr>
    <a:lvl7pPr indent="2743200">
      <a:defRPr>
        <a:latin typeface="等线"/>
        <a:ea typeface="等线"/>
        <a:cs typeface="等线"/>
        <a:sym typeface="等线"/>
      </a:defRPr>
    </a:lvl7pPr>
    <a:lvl8pPr indent="3200400">
      <a:defRPr>
        <a:latin typeface="等线"/>
        <a:ea typeface="等线"/>
        <a:cs typeface="等线"/>
        <a:sym typeface="等线"/>
      </a:defRPr>
    </a:lvl8pPr>
    <a:lvl9pPr indent="3657600">
      <a:defRPr>
        <a:latin typeface="等线"/>
        <a:ea typeface="等线"/>
        <a:cs typeface="等线"/>
        <a:sym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等线"/>
          <a:ea typeface="等线"/>
          <a:cs typeface="等线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等线"/>
          <a:ea typeface="等线"/>
          <a:cs typeface="等线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单击此处编辑母版标题样式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单击此处编辑母版副标题样式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单击此处编辑母版标题样式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编辑母版文本样式</a:t>
            </a:r>
          </a:p>
          <a:p>
            <a:pPr lvl="1">
              <a:defRPr sz="1800"/>
            </a:pPr>
            <a:r>
              <a:rPr sz="2800"/>
              <a:t>第二级</a:t>
            </a:r>
          </a:p>
          <a:p>
            <a:pPr lvl="2">
              <a:defRPr sz="1800"/>
            </a:pPr>
            <a:r>
              <a:rPr sz="2800"/>
              <a:t>第三级</a:t>
            </a:r>
          </a:p>
          <a:p>
            <a:pPr lvl="3">
              <a:defRPr sz="1800"/>
            </a:pPr>
            <a:r>
              <a:rPr sz="2800"/>
              <a:t>第四级</a:t>
            </a:r>
          </a:p>
          <a:p>
            <a:pPr lvl="4">
              <a:defRPr sz="1800"/>
            </a:pPr>
            <a:r>
              <a:rPr sz="2800"/>
              <a:t>第五级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单击此处编辑母版标题样式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编辑母版文本样式</a:t>
            </a:r>
          </a:p>
          <a:p>
            <a:pPr lvl="1">
              <a:defRPr sz="1800"/>
            </a:pPr>
            <a:r>
              <a:rPr sz="2800"/>
              <a:t>第二级</a:t>
            </a:r>
          </a:p>
          <a:p>
            <a:pPr lvl="2">
              <a:defRPr sz="1800"/>
            </a:pPr>
            <a:r>
              <a:rPr sz="2800"/>
              <a:t>第三级</a:t>
            </a:r>
          </a:p>
          <a:p>
            <a:pPr lvl="3">
              <a:defRPr sz="1800"/>
            </a:pPr>
            <a:r>
              <a:rPr sz="2800"/>
              <a:t>第四级</a:t>
            </a:r>
          </a:p>
          <a:p>
            <a:pPr lvl="4">
              <a:defRPr sz="1800"/>
            </a:pPr>
            <a:r>
              <a:rPr sz="2800"/>
              <a:t>第五级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单击此处编辑母版标题样式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编辑母版文本样式</a:t>
            </a:r>
          </a:p>
          <a:p>
            <a:pPr lvl="1">
              <a:defRPr sz="1800"/>
            </a:pPr>
            <a:r>
              <a:rPr sz="2800"/>
              <a:t>第二级</a:t>
            </a:r>
          </a:p>
          <a:p>
            <a:pPr lvl="2">
              <a:defRPr sz="1800"/>
            </a:pPr>
            <a:r>
              <a:rPr sz="2800"/>
              <a:t>第三级</a:t>
            </a:r>
          </a:p>
          <a:p>
            <a:pPr lvl="3">
              <a:defRPr sz="1800"/>
            </a:pPr>
            <a:r>
              <a:rPr sz="2800"/>
              <a:t>第四级</a:t>
            </a:r>
          </a:p>
          <a:p>
            <a:pPr lvl="4">
              <a:defRPr sz="1800"/>
            </a:pPr>
            <a:r>
              <a:rPr sz="2800"/>
              <a:t>第五级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单击此处编辑母版标题样式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编辑母版文本样式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单击此处编辑母版标题样式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编辑母版文本样式</a:t>
            </a:r>
          </a:p>
          <a:p>
            <a:pPr lvl="1">
              <a:defRPr sz="1800"/>
            </a:pPr>
            <a:r>
              <a:rPr sz="2800"/>
              <a:t>第二级</a:t>
            </a:r>
          </a:p>
          <a:p>
            <a:pPr lvl="2">
              <a:defRPr sz="1800"/>
            </a:pPr>
            <a:r>
              <a:rPr sz="2800"/>
              <a:t>第三级</a:t>
            </a:r>
          </a:p>
          <a:p>
            <a:pPr lvl="3">
              <a:defRPr sz="1800"/>
            </a:pPr>
            <a:r>
              <a:rPr sz="2800"/>
              <a:t>第四级</a:t>
            </a:r>
          </a:p>
          <a:p>
            <a:pPr lvl="4">
              <a:defRPr sz="1800"/>
            </a:pPr>
            <a:r>
              <a:rPr sz="2800"/>
              <a:t>第五级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单击此处编辑母版标题样式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编辑母版文本样式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单击此处编辑母版标题样式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单击此处编辑母版标题样式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编辑母版文本样式</a:t>
            </a:r>
          </a:p>
          <a:p>
            <a:pPr lvl="1">
              <a:defRPr sz="1800"/>
            </a:pPr>
            <a:r>
              <a:rPr sz="3200"/>
              <a:t>第二级</a:t>
            </a:r>
          </a:p>
          <a:p>
            <a:pPr lvl="2">
              <a:defRPr sz="1800"/>
            </a:pPr>
            <a:r>
              <a:rPr sz="3200"/>
              <a:t>第三级</a:t>
            </a:r>
          </a:p>
          <a:p>
            <a:pPr lvl="3">
              <a:defRPr sz="1800"/>
            </a:pPr>
            <a:r>
              <a:rPr sz="3200"/>
              <a:t>第四级</a:t>
            </a:r>
          </a:p>
          <a:p>
            <a:pPr lvl="4">
              <a:defRPr sz="1800"/>
            </a:pPr>
            <a:r>
              <a:rPr sz="3200"/>
              <a:t>第五级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单击此处编辑母版标题样式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编辑母版文本样式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单击此处编辑母版标题样式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编辑母版文本样式</a:t>
            </a:r>
          </a:p>
          <a:p>
            <a:pPr lvl="1">
              <a:defRPr sz="1800"/>
            </a:pPr>
            <a:r>
              <a:rPr sz="2800"/>
              <a:t>第二级</a:t>
            </a:r>
          </a:p>
          <a:p>
            <a:pPr lvl="2">
              <a:defRPr sz="1800"/>
            </a:pPr>
            <a:r>
              <a:rPr sz="2800"/>
              <a:t>第三级</a:t>
            </a:r>
          </a:p>
          <a:p>
            <a:pPr lvl="3">
              <a:defRPr sz="1800"/>
            </a:pPr>
            <a:r>
              <a:rPr sz="2800"/>
              <a:t>第四级</a:t>
            </a:r>
          </a:p>
          <a:p>
            <a:pPr lvl="4">
              <a:defRPr sz="1800"/>
            </a:pPr>
            <a:r>
              <a:rPr sz="2800"/>
              <a:t>第五级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等线 Light"/>
          <a:ea typeface="等线 Light"/>
          <a:cs typeface="等线 Light"/>
          <a:sym typeface="等线 Light"/>
        </a:defRPr>
      </a:lvl1pPr>
      <a:lvl2pPr>
        <a:lnSpc>
          <a:spcPct val="90000"/>
        </a:lnSpc>
        <a:defRPr sz="4400">
          <a:latin typeface="等线 Light"/>
          <a:ea typeface="等线 Light"/>
          <a:cs typeface="等线 Light"/>
          <a:sym typeface="等线 Light"/>
        </a:defRPr>
      </a:lvl2pPr>
      <a:lvl3pPr>
        <a:lnSpc>
          <a:spcPct val="90000"/>
        </a:lnSpc>
        <a:defRPr sz="4400">
          <a:latin typeface="等线 Light"/>
          <a:ea typeface="等线 Light"/>
          <a:cs typeface="等线 Light"/>
          <a:sym typeface="等线 Light"/>
        </a:defRPr>
      </a:lvl3pPr>
      <a:lvl4pPr>
        <a:lnSpc>
          <a:spcPct val="90000"/>
        </a:lnSpc>
        <a:defRPr sz="4400">
          <a:latin typeface="等线 Light"/>
          <a:ea typeface="等线 Light"/>
          <a:cs typeface="等线 Light"/>
          <a:sym typeface="等线 Light"/>
        </a:defRPr>
      </a:lvl4pPr>
      <a:lvl5pPr>
        <a:lnSpc>
          <a:spcPct val="90000"/>
        </a:lnSpc>
        <a:defRPr sz="4400">
          <a:latin typeface="等线 Light"/>
          <a:ea typeface="等线 Light"/>
          <a:cs typeface="等线 Light"/>
          <a:sym typeface="等线 Light"/>
        </a:defRPr>
      </a:lvl5pPr>
      <a:lvl6pPr>
        <a:lnSpc>
          <a:spcPct val="90000"/>
        </a:lnSpc>
        <a:defRPr sz="4400">
          <a:latin typeface="等线 Light"/>
          <a:ea typeface="等线 Light"/>
          <a:cs typeface="等线 Light"/>
          <a:sym typeface="等线 Light"/>
        </a:defRPr>
      </a:lvl6pPr>
      <a:lvl7pPr>
        <a:lnSpc>
          <a:spcPct val="90000"/>
        </a:lnSpc>
        <a:defRPr sz="4400">
          <a:latin typeface="等线 Light"/>
          <a:ea typeface="等线 Light"/>
          <a:cs typeface="等线 Light"/>
          <a:sym typeface="等线 Light"/>
        </a:defRPr>
      </a:lvl7pPr>
      <a:lvl8pPr>
        <a:lnSpc>
          <a:spcPct val="90000"/>
        </a:lnSpc>
        <a:defRPr sz="4400">
          <a:latin typeface="等线 Light"/>
          <a:ea typeface="等线 Light"/>
          <a:cs typeface="等线 Light"/>
          <a:sym typeface="等线 Light"/>
        </a:defRPr>
      </a:lvl8pPr>
      <a:lvl9pPr>
        <a:lnSpc>
          <a:spcPct val="90000"/>
        </a:lnSpc>
        <a:defRPr sz="4400"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等线"/>
          <a:ea typeface="等线"/>
          <a:cs typeface="等线"/>
          <a:sym typeface="等线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等线"/>
          <a:ea typeface="等线"/>
          <a:cs typeface="等线"/>
          <a:sym typeface="等线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等线"/>
          <a:ea typeface="等线"/>
          <a:cs typeface="等线"/>
          <a:sym typeface="等线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等线"/>
          <a:ea typeface="等线"/>
          <a:cs typeface="等线"/>
          <a:sym typeface="等线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等线"/>
          <a:ea typeface="等线"/>
          <a:cs typeface="等线"/>
          <a:sym typeface="等线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等线"/>
          <a:ea typeface="等线"/>
          <a:cs typeface="等线"/>
          <a:sym typeface="等线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等线"/>
          <a:ea typeface="等线"/>
          <a:cs typeface="等线"/>
          <a:sym typeface="等线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等线"/>
          <a:ea typeface="等线"/>
          <a:cs typeface="等线"/>
          <a:sym typeface="等线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等线"/>
          <a:ea typeface="等线"/>
          <a:cs typeface="等线"/>
          <a:sym typeface="等线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等线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等线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等线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等线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等线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等线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等线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等线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.yao51.com/jiankangtuku/golcpmdkv.html" TargetMode="External"/><Relationship Id="rId3" Type="http://schemas.openxmlformats.org/officeDocument/2006/relationships/hyperlink" Target="https://fanti.dugushici.com/ancient_proses/49068" TargetMode="External"/><Relationship Id="rId7" Type="http://schemas.openxmlformats.org/officeDocument/2006/relationships/hyperlink" Target="https://zh.wikipedia.org/wiki/%E8%8B%8F%E8%BD%B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news.cc/culture/y8n54en.html" TargetMode="External"/><Relationship Id="rId5" Type="http://schemas.openxmlformats.org/officeDocument/2006/relationships/hyperlink" Target="http://dict.revised.moe.edu.tw/cgi-bin/cbdic/gsweb.cgi?ccd=bQEX2r&amp;o=e0&amp;&amp;sec=sec1&amp;index=1&amp;active=index" TargetMode="External"/><Relationship Id="rId4" Type="http://schemas.openxmlformats.org/officeDocument/2006/relationships/hyperlink" Target="https://uxijgil.pixnet.net/blog/post/4351763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microsoft.com/office/2007/relationships/media" Target="../media/media3.m4a"/><Relationship Id="rId7" Type="http://schemas.openxmlformats.org/officeDocument/2006/relationships/slide" Target="slide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m4a"/><Relationship Id="rId7" Type="http://schemas.openxmlformats.org/officeDocument/2006/relationships/slide" Target="slide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7.m4a"/><Relationship Id="rId7" Type="http://schemas.openxmlformats.org/officeDocument/2006/relationships/slide" Target="slide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6887" y="-29948"/>
            <a:ext cx="12192001" cy="6858001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DDDAD1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 rot="10800000">
            <a:off x="1408046" y="1153318"/>
            <a:ext cx="8352929" cy="4224470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 rot="10800000">
            <a:off x="2304461" y="1741048"/>
            <a:ext cx="8352929" cy="4006328"/>
          </a:xfrm>
          <a:prstGeom prst="rect">
            <a:avLst/>
          </a:prstGeom>
          <a:solidFill>
            <a:srgbClr val="DDDAD1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54" name="Group 54"/>
          <p:cNvGrpSpPr/>
          <p:nvPr/>
        </p:nvGrpSpPr>
        <p:grpSpPr>
          <a:xfrm>
            <a:off x="1408046" y="673235"/>
            <a:ext cx="4549843" cy="4000375"/>
            <a:chOff x="0" y="0"/>
            <a:chExt cx="4549841" cy="4000374"/>
          </a:xfrm>
        </p:grpSpPr>
        <p:pic>
          <p:nvPicPr>
            <p:cNvPr id="52" name="image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42426"/>
              <a:ext cx="4126296" cy="3257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64006" y="0"/>
              <a:ext cx="1785836" cy="2304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" name="Group 57"/>
          <p:cNvGrpSpPr/>
          <p:nvPr/>
        </p:nvGrpSpPr>
        <p:grpSpPr>
          <a:xfrm>
            <a:off x="6935499" y="3506770"/>
            <a:ext cx="620821" cy="1668426"/>
            <a:chOff x="0" y="0"/>
            <a:chExt cx="620820" cy="1668424"/>
          </a:xfrm>
        </p:grpSpPr>
        <p:pic>
          <p:nvPicPr>
            <p:cNvPr id="55" name="image3.png" descr="印章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613" y="0"/>
              <a:ext cx="589208" cy="1668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56"/>
            <p:cNvSpPr/>
            <p:nvPr/>
          </p:nvSpPr>
          <p:spPr>
            <a:xfrm>
              <a:off x="0" y="15370"/>
              <a:ext cx="578306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蘇軾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8566425" y="696080"/>
            <a:ext cx="972452" cy="3542591"/>
            <a:chOff x="0" y="0"/>
            <a:chExt cx="972451" cy="3542590"/>
          </a:xfrm>
        </p:grpSpPr>
        <p:sp>
          <p:nvSpPr>
            <p:cNvPr id="58" name="Shape 58"/>
            <p:cNvSpPr/>
            <p:nvPr/>
          </p:nvSpPr>
          <p:spPr>
            <a:xfrm>
              <a:off x="-1" y="0"/>
              <a:ext cx="972453" cy="3542591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-1" y="296825"/>
              <a:ext cx="972453" cy="294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54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5400"/>
                <a:t>江城子</a:t>
              </a:r>
            </a:p>
          </p:txBody>
        </p:sp>
      </p:grpSp>
      <p:sp>
        <p:nvSpPr>
          <p:cNvPr id="61" name="Shape 61"/>
          <p:cNvSpPr/>
          <p:nvPr/>
        </p:nvSpPr>
        <p:spPr>
          <a:xfrm>
            <a:off x="7708351" y="2215299"/>
            <a:ext cx="923331" cy="386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200000"/>
              </a:lnSpc>
            </a:pPr>
            <a:r>
              <a:rPr sz="2400">
                <a:solidFill>
                  <a:srgbClr val="595959"/>
                </a:solidFill>
                <a:latin typeface="標楷體"/>
                <a:ea typeface="標楷體"/>
                <a:cs typeface="標楷體"/>
                <a:sym typeface="標楷體"/>
              </a:rPr>
              <a:t>·乙卯正月二十日夜記夢</a:t>
            </a:r>
          </a:p>
        </p:txBody>
      </p:sp>
      <p:sp>
        <p:nvSpPr>
          <p:cNvPr id="62" name="Shape 62"/>
          <p:cNvSpPr/>
          <p:nvPr/>
        </p:nvSpPr>
        <p:spPr>
          <a:xfrm>
            <a:off x="2293757" y="5067984"/>
            <a:ext cx="4126294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200000"/>
              </a:lnSpc>
            </a:pPr>
            <a:r>
              <a:rPr sz="2000" dirty="0">
                <a:solidFill>
                  <a:srgbClr val="595959"/>
                </a:solidFill>
                <a:latin typeface="標楷體"/>
                <a:ea typeface="標楷體"/>
                <a:cs typeface="標楷體"/>
                <a:sym typeface="標楷體"/>
              </a:rPr>
              <a:t>製作人:07450991 </a:t>
            </a:r>
            <a:r>
              <a:rPr sz="2000" dirty="0" err="1">
                <a:solidFill>
                  <a:srgbClr val="595959"/>
                </a:solidFill>
                <a:latin typeface="標楷體"/>
                <a:ea typeface="標楷體"/>
                <a:cs typeface="標楷體"/>
                <a:sym typeface="標楷體"/>
              </a:rPr>
              <a:t>華教三乙</a:t>
            </a:r>
            <a:r>
              <a:rPr sz="2000" dirty="0">
                <a:solidFill>
                  <a:srgbClr val="595959"/>
                </a:solidFill>
                <a:latin typeface="標楷體"/>
                <a:ea typeface="標楷體"/>
                <a:cs typeface="標楷體"/>
                <a:sym typeface="標楷體"/>
              </a:rPr>
              <a:t> </a:t>
            </a:r>
            <a:r>
              <a:rPr sz="2000" dirty="0" err="1">
                <a:solidFill>
                  <a:srgbClr val="595959"/>
                </a:solidFill>
                <a:latin typeface="標楷體"/>
                <a:ea typeface="標楷體"/>
                <a:cs typeface="標楷體"/>
                <a:sym typeface="標楷體"/>
              </a:rPr>
              <a:t>鄭琬湘</a:t>
            </a:r>
            <a:endParaRPr sz="2000" dirty="0">
              <a:solidFill>
                <a:srgbClr val="595959"/>
              </a:solidFill>
              <a:latin typeface="標楷體"/>
              <a:ea typeface="標楷體"/>
              <a:cs typeface="標楷體"/>
              <a:sym typeface="標楷體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 rot="10800000">
            <a:off x="481657" y="558732"/>
            <a:ext cx="11228684" cy="5740534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3124199" y="2413004"/>
            <a:ext cx="8586143" cy="2758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lvl="0" indent="-4572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400">
                <a:latin typeface="楷体"/>
                <a:ea typeface="楷体"/>
                <a:cs typeface="楷体"/>
                <a:sym typeface="楷体"/>
              </a:rPr>
              <a:t>北宋時著名的文學家、政治家、藝術家、醫學家。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400">
                <a:latin typeface="楷体"/>
                <a:ea typeface="楷体"/>
                <a:cs typeface="楷体"/>
                <a:sym typeface="楷体"/>
              </a:rPr>
              <a:t>字子瞻，一字和仲，號東坡居士、鐵冠道人。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400">
                <a:latin typeface="楷体"/>
                <a:ea typeface="楷体"/>
                <a:cs typeface="楷体"/>
                <a:sym typeface="楷体"/>
              </a:rPr>
              <a:t>有《東坡先生大全集》及《東坡樂府》詞集傳世，宋人王宗稷收他的作品，編有《蘇文忠公全集》。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400">
                <a:latin typeface="楷体"/>
                <a:ea typeface="楷体"/>
                <a:cs typeface="楷体"/>
                <a:sym typeface="楷体"/>
              </a:rPr>
              <a:t>他的散文、詩、詞、賦均有成就，且善書法和繪畫，是文學藝術史上的通才，也是公認韻文散文造詣皆比較傑出的大家。</a:t>
            </a:r>
          </a:p>
        </p:txBody>
      </p:sp>
      <p:pic>
        <p:nvPicPr>
          <p:cNvPr id="285" name="image7.png"/>
          <p:cNvPicPr/>
          <p:nvPr/>
        </p:nvPicPr>
        <p:blipFill>
          <a:blip r:embed="rId2">
            <a:extLst/>
          </a:blip>
          <a:srcRect b="6803"/>
          <a:stretch>
            <a:fillRect/>
          </a:stretch>
        </p:blipFill>
        <p:spPr>
          <a:xfrm>
            <a:off x="739951" y="2215025"/>
            <a:ext cx="2214952" cy="29681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8" name="Group 288"/>
          <p:cNvGrpSpPr/>
          <p:nvPr/>
        </p:nvGrpSpPr>
        <p:grpSpPr>
          <a:xfrm>
            <a:off x="-1" y="766063"/>
            <a:ext cx="2214953" cy="726441"/>
            <a:chOff x="0" y="0"/>
            <a:chExt cx="2214951" cy="726440"/>
          </a:xfrm>
        </p:grpSpPr>
        <p:sp>
          <p:nvSpPr>
            <p:cNvPr id="286" name="Shape 286"/>
            <p:cNvSpPr/>
            <p:nvPr/>
          </p:nvSpPr>
          <p:spPr>
            <a:xfrm>
              <a:off x="0" y="50364"/>
              <a:ext cx="2214952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0" y="0"/>
              <a:ext cx="2214952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作者介紹</a:t>
              </a:r>
            </a:p>
          </p:txBody>
        </p:sp>
      </p:grpSp>
      <p:grpSp>
        <p:nvGrpSpPr>
          <p:cNvPr id="291" name="Group 291"/>
          <p:cNvGrpSpPr/>
          <p:nvPr/>
        </p:nvGrpSpPr>
        <p:grpSpPr>
          <a:xfrm>
            <a:off x="3382152" y="1546317"/>
            <a:ext cx="1859151" cy="662941"/>
            <a:chOff x="0" y="0"/>
            <a:chExt cx="1859150" cy="662940"/>
          </a:xfrm>
        </p:grpSpPr>
        <p:sp>
          <p:nvSpPr>
            <p:cNvPr id="289" name="Shape 289"/>
            <p:cNvSpPr/>
            <p:nvPr/>
          </p:nvSpPr>
          <p:spPr>
            <a:xfrm>
              <a:off x="0" y="60424"/>
              <a:ext cx="1859151" cy="54209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127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000"/>
                </a:spcBef>
                <a:defRPr sz="3200">
                  <a:latin typeface="楷体"/>
                  <a:ea typeface="楷体"/>
                  <a:cs typeface="楷体"/>
                  <a:sym typeface="楷体"/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0" y="0"/>
              <a:ext cx="1859151" cy="66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1900"/>
                </a:spcBef>
                <a:defRPr sz="32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200"/>
                <a:t>蘇軾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 rot="10800000">
            <a:off x="481657" y="558732"/>
            <a:ext cx="11228684" cy="5740534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3436560" y="2329651"/>
            <a:ext cx="8149291" cy="30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19100" lvl="0" indent="-4191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200">
                <a:latin typeface="楷体"/>
                <a:ea typeface="楷体"/>
                <a:cs typeface="楷体"/>
                <a:sym typeface="楷体"/>
              </a:rPr>
              <a:t>現存三百四十多首《念奴嬌·赤壁懷古》、《水調歌頭·明月幾時有》、《定風波》傳誦甚廣。</a:t>
            </a:r>
          </a:p>
          <a:p>
            <a:pPr marL="419100" lvl="0" indent="-4191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200">
                <a:latin typeface="楷体"/>
                <a:ea typeface="楷体"/>
                <a:cs typeface="楷体"/>
                <a:sym typeface="楷体"/>
              </a:rPr>
              <a:t>詞風豪放，筆力雄健，個性鮮明，展現出作者曠達、爽朗的個性，多豪情壯語，意氣昂揚，感情奔放，想像豐富奇特。</a:t>
            </a:r>
          </a:p>
          <a:p>
            <a:pPr marL="419100" lvl="0" indent="-4191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200">
                <a:latin typeface="楷体"/>
                <a:ea typeface="楷体"/>
                <a:cs typeface="楷体"/>
                <a:sym typeface="楷体"/>
              </a:rPr>
              <a:t>認為詞的文學生命重於音樂的生命。</a:t>
            </a:r>
          </a:p>
          <a:p>
            <a:pPr marL="419100" lvl="0" indent="-4191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200">
                <a:latin typeface="楷体"/>
                <a:ea typeface="楷体"/>
                <a:cs typeface="楷体"/>
                <a:sym typeface="楷体"/>
              </a:rPr>
              <a:t>南宋時知名的詞人辛棄疾也是豪放派的詞人，後世將蘇東坡與辛棄疾並稱為「蘇辛」。</a:t>
            </a:r>
          </a:p>
        </p:txBody>
      </p:sp>
      <p:pic>
        <p:nvPicPr>
          <p:cNvPr id="296" name="image7.png"/>
          <p:cNvPicPr/>
          <p:nvPr/>
        </p:nvPicPr>
        <p:blipFill>
          <a:blip r:embed="rId2">
            <a:extLst/>
          </a:blip>
          <a:srcRect b="6803"/>
          <a:stretch>
            <a:fillRect/>
          </a:stretch>
        </p:blipFill>
        <p:spPr>
          <a:xfrm>
            <a:off x="739951" y="2215025"/>
            <a:ext cx="2214952" cy="29681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9" name="Group 299"/>
          <p:cNvGrpSpPr/>
          <p:nvPr/>
        </p:nvGrpSpPr>
        <p:grpSpPr>
          <a:xfrm>
            <a:off x="-1" y="766063"/>
            <a:ext cx="2214953" cy="726441"/>
            <a:chOff x="0" y="0"/>
            <a:chExt cx="2214951" cy="726440"/>
          </a:xfrm>
        </p:grpSpPr>
        <p:sp>
          <p:nvSpPr>
            <p:cNvPr id="297" name="Shape 297"/>
            <p:cNvSpPr/>
            <p:nvPr/>
          </p:nvSpPr>
          <p:spPr>
            <a:xfrm>
              <a:off x="0" y="50364"/>
              <a:ext cx="2214952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0" y="0"/>
              <a:ext cx="2214952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作者介紹</a:t>
              </a:r>
            </a:p>
          </p:txBody>
        </p:sp>
      </p:grpSp>
      <p:grpSp>
        <p:nvGrpSpPr>
          <p:cNvPr id="302" name="Group 302"/>
          <p:cNvGrpSpPr/>
          <p:nvPr/>
        </p:nvGrpSpPr>
        <p:grpSpPr>
          <a:xfrm>
            <a:off x="3382152" y="1546317"/>
            <a:ext cx="1859151" cy="662941"/>
            <a:chOff x="0" y="0"/>
            <a:chExt cx="1859150" cy="662940"/>
          </a:xfrm>
        </p:grpSpPr>
        <p:sp>
          <p:nvSpPr>
            <p:cNvPr id="300" name="Shape 300"/>
            <p:cNvSpPr/>
            <p:nvPr/>
          </p:nvSpPr>
          <p:spPr>
            <a:xfrm>
              <a:off x="0" y="60424"/>
              <a:ext cx="1859151" cy="54209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127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000"/>
                </a:spcBef>
                <a:defRPr sz="3200">
                  <a:latin typeface="楷体"/>
                  <a:ea typeface="楷体"/>
                  <a:cs typeface="楷体"/>
                  <a:sym typeface="楷体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0" y="0"/>
              <a:ext cx="1859151" cy="66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1900"/>
                </a:spcBef>
                <a:defRPr sz="32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200"/>
                <a:t>蘇軾</a:t>
              </a:r>
            </a:p>
          </p:txBody>
        </p:sp>
      </p:grpSp>
      <p:grpSp>
        <p:nvGrpSpPr>
          <p:cNvPr id="305" name="Group 305">
            <a:hlinkClick r:id="rId3" action="ppaction://hlinksldjump"/>
          </p:cNvPr>
          <p:cNvGrpSpPr/>
          <p:nvPr/>
        </p:nvGrpSpPr>
        <p:grpSpPr>
          <a:xfrm>
            <a:off x="10145820" y="908866"/>
            <a:ext cx="1362270" cy="662941"/>
            <a:chOff x="0" y="0"/>
            <a:chExt cx="1362268" cy="662940"/>
          </a:xfrm>
        </p:grpSpPr>
        <p:sp>
          <p:nvSpPr>
            <p:cNvPr id="303" name="Shape 303"/>
            <p:cNvSpPr/>
            <p:nvPr/>
          </p:nvSpPr>
          <p:spPr>
            <a:xfrm>
              <a:off x="0" y="49364"/>
              <a:ext cx="1362269" cy="564212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7542" y="0"/>
              <a:ext cx="1307185" cy="66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200"/>
                <a:t>目錄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 rot="10800000">
            <a:off x="481656" y="2098710"/>
            <a:ext cx="11228684" cy="3898897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09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33" y="2297663"/>
            <a:ext cx="2631964" cy="36999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2" name="Group 312"/>
          <p:cNvGrpSpPr/>
          <p:nvPr/>
        </p:nvGrpSpPr>
        <p:grpSpPr>
          <a:xfrm>
            <a:off x="2876753" y="2754604"/>
            <a:ext cx="2991104" cy="599441"/>
            <a:chOff x="0" y="0"/>
            <a:chExt cx="2991102" cy="599440"/>
          </a:xfrm>
        </p:grpSpPr>
        <p:sp>
          <p:nvSpPr>
            <p:cNvPr id="310" name="Shape 310"/>
            <p:cNvSpPr/>
            <p:nvPr/>
          </p:nvSpPr>
          <p:spPr>
            <a:xfrm>
              <a:off x="0" y="47111"/>
              <a:ext cx="2991103" cy="50521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127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0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0"/>
              <a:ext cx="2991103" cy="599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spcBef>
                  <a:spcPts val="1600"/>
                </a:spcBef>
              </a:pPr>
              <a:r>
                <a:rPr sz="2800">
                  <a:latin typeface="標楷體"/>
                  <a:ea typeface="標楷體"/>
                  <a:cs typeface="標楷體"/>
                  <a:sym typeface="標楷體"/>
                </a:rPr>
                <a:t>標 題 涵 義</a:t>
              </a:r>
            </a:p>
          </p:txBody>
        </p:sp>
      </p:grpSp>
      <p:sp>
        <p:nvSpPr>
          <p:cNvPr id="313" name="Shape 313"/>
          <p:cNvSpPr/>
          <p:nvPr/>
        </p:nvSpPr>
        <p:spPr>
          <a:xfrm>
            <a:off x="3644448" y="3734136"/>
            <a:ext cx="7535066" cy="177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2400">
                <a:latin typeface="標楷體"/>
                <a:ea typeface="標楷體"/>
                <a:cs typeface="標楷體"/>
                <a:sym typeface="標楷體"/>
              </a:rPr>
              <a:t>《江城子·乙卯正月二十日夜記夢》，</a:t>
            </a:r>
            <a:r>
              <a:rPr sz="2400" u="sng">
                <a:solidFill>
                  <a:srgbClr val="00B050"/>
                </a:solidFill>
                <a:latin typeface="標楷體"/>
                <a:ea typeface="標楷體"/>
                <a:cs typeface="標楷體"/>
                <a:sym typeface="標楷體"/>
              </a:rPr>
              <a:t>江城子</a:t>
            </a:r>
            <a:r>
              <a:rPr sz="2400">
                <a:latin typeface="標楷體"/>
                <a:ea typeface="標楷體"/>
                <a:cs typeface="標楷體"/>
                <a:sym typeface="標楷體"/>
              </a:rPr>
              <a:t>為詞牌名，</a:t>
            </a:r>
            <a:r>
              <a:rPr sz="2400" u="sng">
                <a:solidFill>
                  <a:srgbClr val="00B050"/>
                </a:solidFill>
                <a:latin typeface="標楷體"/>
                <a:ea typeface="標楷體"/>
                <a:cs typeface="標楷體"/>
                <a:sym typeface="標楷體"/>
              </a:rPr>
              <a:t>乙卯正月二十日</a:t>
            </a:r>
            <a:r>
              <a:rPr sz="2400">
                <a:latin typeface="標楷體"/>
                <a:ea typeface="標楷體"/>
                <a:cs typeface="標楷體"/>
                <a:sym typeface="標楷體"/>
              </a:rPr>
              <a:t>為詞中事件發生時間，</a:t>
            </a:r>
            <a:r>
              <a:rPr sz="2400" u="sng">
                <a:solidFill>
                  <a:srgbClr val="00B050"/>
                </a:solidFill>
                <a:latin typeface="標楷體"/>
                <a:ea typeface="標楷體"/>
                <a:cs typeface="標楷體"/>
                <a:sym typeface="標楷體"/>
              </a:rPr>
              <a:t>夜記夢</a:t>
            </a:r>
            <a:r>
              <a:rPr sz="2400">
                <a:latin typeface="標楷體"/>
                <a:ea typeface="標楷體"/>
                <a:cs typeface="標楷體"/>
                <a:sym typeface="標楷體"/>
              </a:rPr>
              <a:t>意思是紀錄晚上夢見的事。</a:t>
            </a:r>
          </a:p>
        </p:txBody>
      </p:sp>
      <p:grpSp>
        <p:nvGrpSpPr>
          <p:cNvPr id="316" name="Group 316"/>
          <p:cNvGrpSpPr/>
          <p:nvPr/>
        </p:nvGrpSpPr>
        <p:grpSpPr>
          <a:xfrm>
            <a:off x="0" y="766063"/>
            <a:ext cx="1254132" cy="726441"/>
            <a:chOff x="0" y="0"/>
            <a:chExt cx="1254130" cy="726440"/>
          </a:xfrm>
        </p:grpSpPr>
        <p:sp>
          <p:nvSpPr>
            <p:cNvPr id="314" name="Shape 314"/>
            <p:cNvSpPr/>
            <p:nvPr/>
          </p:nvSpPr>
          <p:spPr>
            <a:xfrm>
              <a:off x="0" y="50364"/>
              <a:ext cx="1254131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0"/>
              <a:ext cx="1254131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題解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0800000">
            <a:off x="481656" y="2098710"/>
            <a:ext cx="11228684" cy="3898897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20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33" y="2297663"/>
            <a:ext cx="2631964" cy="36999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3" name="Group 323"/>
          <p:cNvGrpSpPr/>
          <p:nvPr/>
        </p:nvGrpSpPr>
        <p:grpSpPr>
          <a:xfrm>
            <a:off x="0" y="766063"/>
            <a:ext cx="1254132" cy="726441"/>
            <a:chOff x="0" y="0"/>
            <a:chExt cx="1254130" cy="726440"/>
          </a:xfrm>
        </p:grpSpPr>
        <p:sp>
          <p:nvSpPr>
            <p:cNvPr id="321" name="Shape 321"/>
            <p:cNvSpPr/>
            <p:nvPr/>
          </p:nvSpPr>
          <p:spPr>
            <a:xfrm>
              <a:off x="0" y="50364"/>
              <a:ext cx="1254131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0" y="0"/>
              <a:ext cx="1254131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題解</a:t>
              </a:r>
            </a:p>
          </p:txBody>
        </p:sp>
      </p:grpSp>
      <p:grpSp>
        <p:nvGrpSpPr>
          <p:cNvPr id="326" name="Group 326"/>
          <p:cNvGrpSpPr/>
          <p:nvPr/>
        </p:nvGrpSpPr>
        <p:grpSpPr>
          <a:xfrm>
            <a:off x="2876753" y="2851051"/>
            <a:ext cx="2991104" cy="599441"/>
            <a:chOff x="0" y="0"/>
            <a:chExt cx="2991102" cy="599440"/>
          </a:xfrm>
        </p:grpSpPr>
        <p:sp>
          <p:nvSpPr>
            <p:cNvPr id="324" name="Shape 324"/>
            <p:cNvSpPr/>
            <p:nvPr/>
          </p:nvSpPr>
          <p:spPr>
            <a:xfrm>
              <a:off x="0" y="47111"/>
              <a:ext cx="2991103" cy="50521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127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000"/>
                </a:spcBef>
                <a:defRPr sz="28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0" y="0"/>
              <a:ext cx="2991103" cy="599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1600"/>
                </a:spcBef>
                <a:defRPr sz="28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2800"/>
                <a:t>背 景</a:t>
              </a:r>
            </a:p>
          </p:txBody>
        </p:sp>
      </p:grpSp>
      <p:sp>
        <p:nvSpPr>
          <p:cNvPr id="327" name="Shape 327"/>
          <p:cNvSpPr/>
          <p:nvPr/>
        </p:nvSpPr>
        <p:spPr>
          <a:xfrm>
            <a:off x="3644448" y="3745745"/>
            <a:ext cx="7535066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2000">
                <a:latin typeface="標楷體"/>
                <a:ea typeface="標楷體"/>
                <a:cs typeface="標楷體"/>
                <a:sym typeface="標楷體"/>
              </a:rPr>
              <a:t>從《亡妻王氏墓誌銘》中可知，蘇軾19歲時與16歲的王弗結婚，夫妻感情很好，而且王弗對蘇軾家人也很好，可惜王弗27歲時生病去世，蘇軾因此大受打擊，所以在夢見妻子後，寫下江城子，將自己難過的心情在詞中表達。</a:t>
            </a:r>
          </a:p>
        </p:txBody>
      </p:sp>
      <p:grpSp>
        <p:nvGrpSpPr>
          <p:cNvPr id="330" name="Group 330">
            <a:hlinkClick r:id="rId3" action="ppaction://hlinksldjump"/>
          </p:cNvPr>
          <p:cNvGrpSpPr/>
          <p:nvPr/>
        </p:nvGrpSpPr>
        <p:grpSpPr>
          <a:xfrm>
            <a:off x="10145820" y="908866"/>
            <a:ext cx="1362270" cy="662941"/>
            <a:chOff x="0" y="0"/>
            <a:chExt cx="1362268" cy="662940"/>
          </a:xfrm>
        </p:grpSpPr>
        <p:sp>
          <p:nvSpPr>
            <p:cNvPr id="328" name="Shape 328"/>
            <p:cNvSpPr/>
            <p:nvPr/>
          </p:nvSpPr>
          <p:spPr>
            <a:xfrm>
              <a:off x="0" y="49364"/>
              <a:ext cx="1362269" cy="564212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7542" y="0"/>
              <a:ext cx="1307185" cy="66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200"/>
                <a:t>目錄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 rot="10800000">
            <a:off x="481657" y="558732"/>
            <a:ext cx="11228684" cy="5740534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34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9692" y="1012874"/>
            <a:ext cx="1476626" cy="5161554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2983882" y="2369896"/>
            <a:ext cx="7769547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楷体"/>
                <a:ea typeface="楷体"/>
                <a:cs typeface="楷体"/>
                <a:sym typeface="楷体"/>
                <a:hlinkClick r:id="rId3"/>
              </a:rPr>
              <a:t>https://fanti.dugushici.com/ancient_proses/49068</a:t>
            </a:r>
            <a:endParaRPr>
              <a:latin typeface="楷体"/>
              <a:ea typeface="楷体"/>
              <a:cs typeface="楷体"/>
              <a:sym typeface="楷体"/>
            </a:endParaRPr>
          </a:p>
          <a:p>
            <a:pPr lvl="0"/>
            <a:r>
              <a:rPr>
                <a:latin typeface="楷体"/>
                <a:ea typeface="楷体"/>
                <a:cs typeface="楷体"/>
                <a:sym typeface="楷体"/>
                <a:hlinkClick r:id="rId4"/>
              </a:rPr>
              <a:t>https://uxijgil.pixnet.net/blog/post/43517638</a:t>
            </a:r>
            <a:endParaRPr>
              <a:latin typeface="楷体"/>
              <a:ea typeface="楷体"/>
              <a:cs typeface="楷体"/>
              <a:sym typeface="楷体"/>
            </a:endParaRPr>
          </a:p>
          <a:p>
            <a:pPr lvl="0"/>
            <a:r>
              <a:rPr>
                <a:latin typeface="楷体"/>
                <a:ea typeface="楷体"/>
                <a:cs typeface="楷体"/>
                <a:sym typeface="楷体"/>
                <a:hlinkClick r:id="rId5"/>
              </a:rPr>
              <a:t>http://dict.revised.moe.edu.tw/cgi-bin/cbdic/gsweb.cgi?ccd=bQEX2r&amp;o=e0&amp;&amp;sec=sec1&amp;index=1&amp;active=index</a:t>
            </a:r>
            <a:endParaRPr>
              <a:latin typeface="楷体"/>
              <a:ea typeface="楷体"/>
              <a:cs typeface="楷体"/>
              <a:sym typeface="楷体"/>
            </a:endParaRPr>
          </a:p>
          <a:p>
            <a:pPr lvl="0"/>
            <a:r>
              <a:rPr>
                <a:latin typeface="楷体"/>
                <a:ea typeface="楷体"/>
                <a:cs typeface="楷体"/>
                <a:sym typeface="楷体"/>
                <a:hlinkClick r:id="rId6"/>
              </a:rPr>
              <a:t>https://kknews.cc/culture/y8n54en.html</a:t>
            </a:r>
            <a:endParaRPr>
              <a:latin typeface="楷体"/>
              <a:ea typeface="楷体"/>
              <a:cs typeface="楷体"/>
              <a:sym typeface="楷体"/>
            </a:endParaRPr>
          </a:p>
          <a:p>
            <a:pPr lvl="0"/>
            <a:r>
              <a:rPr>
                <a:latin typeface="楷体"/>
                <a:ea typeface="楷体"/>
                <a:cs typeface="楷体"/>
                <a:sym typeface="楷体"/>
                <a:hlinkClick r:id="rId7"/>
              </a:rPr>
              <a:t>https://zh.wikipedia.org/wiki/%E8%8B%8F%E8%BD%BC</a:t>
            </a:r>
            <a:endParaRPr>
              <a:latin typeface="楷体"/>
              <a:ea typeface="楷体"/>
              <a:cs typeface="楷体"/>
              <a:sym typeface="楷体"/>
            </a:endParaRPr>
          </a:p>
          <a:p>
            <a:pPr lvl="0"/>
            <a:r>
              <a:rPr>
                <a:latin typeface="楷体"/>
                <a:ea typeface="楷体"/>
                <a:cs typeface="楷体"/>
                <a:sym typeface="楷体"/>
                <a:hlinkClick r:id="rId8"/>
              </a:rPr>
              <a:t>https://m.yao51.com/jiankangtuku/golcpmdkv.html</a:t>
            </a:r>
            <a:endParaRPr>
              <a:latin typeface="楷体"/>
              <a:ea typeface="楷体"/>
              <a:cs typeface="楷体"/>
              <a:sym typeface="楷体"/>
            </a:endParaRPr>
          </a:p>
          <a:p>
            <a:pPr lvl="0"/>
            <a:endParaRPr>
              <a:latin typeface="楷体"/>
              <a:ea typeface="楷体"/>
              <a:cs typeface="楷体"/>
              <a:sym typeface="楷体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1902787" y="2469881"/>
            <a:ext cx="861775" cy="2360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lvl="0">
              <a:defRPr sz="1800"/>
            </a:pPr>
            <a:r>
              <a:rPr sz="4400"/>
              <a:t>資料來源</a:t>
            </a: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 rot="10800000">
            <a:off x="1408046" y="1153318"/>
            <a:ext cx="8352929" cy="4224470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 rot="10800000">
            <a:off x="2304461" y="1741048"/>
            <a:ext cx="8352929" cy="4006328"/>
          </a:xfrm>
          <a:prstGeom prst="rect">
            <a:avLst/>
          </a:prstGeom>
          <a:solidFill>
            <a:srgbClr val="DDDAD1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43" name="Group 343"/>
          <p:cNvGrpSpPr/>
          <p:nvPr/>
        </p:nvGrpSpPr>
        <p:grpSpPr>
          <a:xfrm>
            <a:off x="1408046" y="673235"/>
            <a:ext cx="4549843" cy="4000375"/>
            <a:chOff x="0" y="0"/>
            <a:chExt cx="4549841" cy="4000374"/>
          </a:xfrm>
        </p:grpSpPr>
        <p:pic>
          <p:nvPicPr>
            <p:cNvPr id="341" name="image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42426"/>
              <a:ext cx="4126296" cy="3257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2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64006" y="0"/>
              <a:ext cx="1785836" cy="2304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6" name="Group 346"/>
          <p:cNvGrpSpPr/>
          <p:nvPr/>
        </p:nvGrpSpPr>
        <p:grpSpPr>
          <a:xfrm>
            <a:off x="8566425" y="696080"/>
            <a:ext cx="972452" cy="3977529"/>
            <a:chOff x="0" y="0"/>
            <a:chExt cx="972451" cy="3977528"/>
          </a:xfrm>
        </p:grpSpPr>
        <p:sp>
          <p:nvSpPr>
            <p:cNvPr id="344" name="Shape 344"/>
            <p:cNvSpPr/>
            <p:nvPr/>
          </p:nvSpPr>
          <p:spPr>
            <a:xfrm>
              <a:off x="-1" y="0"/>
              <a:ext cx="972453" cy="3977529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5400">
                  <a:latin typeface="楷体"/>
                  <a:ea typeface="楷体"/>
                  <a:cs typeface="楷体"/>
                  <a:sym typeface="楷体"/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-1" y="530931"/>
              <a:ext cx="972453" cy="2915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5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5400"/>
                <a:t>本課結束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10800000">
            <a:off x="796439" y="1334320"/>
            <a:ext cx="10491143" cy="4189360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6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4837" y="2386747"/>
            <a:ext cx="3040021" cy="43338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" name="Group 69">
            <a:hlinkClick r:id="rId3" action="ppaction://hlinksldjump"/>
          </p:cNvPr>
          <p:cNvGrpSpPr/>
          <p:nvPr/>
        </p:nvGrpSpPr>
        <p:grpSpPr>
          <a:xfrm>
            <a:off x="2854250" y="1870912"/>
            <a:ext cx="2187270" cy="1031671"/>
            <a:chOff x="0" y="0"/>
            <a:chExt cx="2187269" cy="1031669"/>
          </a:xfrm>
        </p:grpSpPr>
        <p:sp>
          <p:nvSpPr>
            <p:cNvPr id="67" name="Shape 67"/>
            <p:cNvSpPr/>
            <p:nvPr/>
          </p:nvSpPr>
          <p:spPr>
            <a:xfrm>
              <a:off x="0" y="0"/>
              <a:ext cx="2187270" cy="1031670"/>
            </a:xfrm>
            <a:prstGeom prst="roundRect">
              <a:avLst>
                <a:gd name="adj" fmla="val 18382"/>
              </a:avLst>
            </a:prstGeom>
            <a:solidFill>
              <a:srgbClr val="FFD9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127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000"/>
                </a:spcBef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55543" y="152614"/>
              <a:ext cx="2076183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2100"/>
                </a:spcBef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課文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0" y="766063"/>
            <a:ext cx="1362270" cy="726441"/>
            <a:chOff x="0" y="0"/>
            <a:chExt cx="1362268" cy="726440"/>
          </a:xfrm>
        </p:grpSpPr>
        <p:sp>
          <p:nvSpPr>
            <p:cNvPr id="70" name="Shape 70"/>
            <p:cNvSpPr/>
            <p:nvPr/>
          </p:nvSpPr>
          <p:spPr>
            <a:xfrm>
              <a:off x="0" y="50364"/>
              <a:ext cx="1362269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0" y="0"/>
              <a:ext cx="1362269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目錄</a:t>
              </a:r>
            </a:p>
          </p:txBody>
        </p:sp>
      </p:grpSp>
      <p:grpSp>
        <p:nvGrpSpPr>
          <p:cNvPr id="75" name="Group 75">
            <a:hlinkClick r:id="rId4" action="ppaction://hlinksldjump"/>
          </p:cNvPr>
          <p:cNvGrpSpPr/>
          <p:nvPr/>
        </p:nvGrpSpPr>
        <p:grpSpPr>
          <a:xfrm>
            <a:off x="6391128" y="1870912"/>
            <a:ext cx="2187270" cy="1031671"/>
            <a:chOff x="0" y="0"/>
            <a:chExt cx="2187269" cy="1031669"/>
          </a:xfrm>
        </p:grpSpPr>
        <p:sp>
          <p:nvSpPr>
            <p:cNvPr id="73" name="Shape 73"/>
            <p:cNvSpPr/>
            <p:nvPr/>
          </p:nvSpPr>
          <p:spPr>
            <a:xfrm>
              <a:off x="0" y="0"/>
              <a:ext cx="2187270" cy="1031670"/>
            </a:xfrm>
            <a:prstGeom prst="roundRect">
              <a:avLst>
                <a:gd name="adj" fmla="val 18382"/>
              </a:avLst>
            </a:prstGeom>
            <a:solidFill>
              <a:srgbClr val="FFD9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127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000"/>
                </a:spcBef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55543" y="152614"/>
              <a:ext cx="2076183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2100"/>
                </a:spcBef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生詞</a:t>
              </a:r>
            </a:p>
          </p:txBody>
        </p:sp>
      </p:grpSp>
      <p:grpSp>
        <p:nvGrpSpPr>
          <p:cNvPr id="78" name="Group 78">
            <a:hlinkClick r:id="rId5" action="ppaction://hlinksldjump"/>
          </p:cNvPr>
          <p:cNvGrpSpPr/>
          <p:nvPr/>
        </p:nvGrpSpPr>
        <p:grpSpPr>
          <a:xfrm>
            <a:off x="3947884" y="3785973"/>
            <a:ext cx="2187271" cy="1031671"/>
            <a:chOff x="0" y="0"/>
            <a:chExt cx="2187269" cy="1031669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2187270" cy="1031670"/>
            </a:xfrm>
            <a:prstGeom prst="roundRect">
              <a:avLst>
                <a:gd name="adj" fmla="val 18382"/>
              </a:avLst>
            </a:prstGeom>
            <a:solidFill>
              <a:srgbClr val="FFD9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127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000"/>
                </a:spcBef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55543" y="152614"/>
              <a:ext cx="2076183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2100"/>
                </a:spcBef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作者介紹</a:t>
              </a:r>
            </a:p>
          </p:txBody>
        </p:sp>
      </p:grpSp>
      <p:grpSp>
        <p:nvGrpSpPr>
          <p:cNvPr id="81" name="Group 81">
            <a:hlinkClick r:id="rId6" action="ppaction://hlinksldjump"/>
          </p:cNvPr>
          <p:cNvGrpSpPr/>
          <p:nvPr/>
        </p:nvGrpSpPr>
        <p:grpSpPr>
          <a:xfrm>
            <a:off x="7484761" y="3785973"/>
            <a:ext cx="2187270" cy="1031671"/>
            <a:chOff x="0" y="0"/>
            <a:chExt cx="2187269" cy="1031669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2187270" cy="1031670"/>
            </a:xfrm>
            <a:prstGeom prst="roundRect">
              <a:avLst>
                <a:gd name="adj" fmla="val 18382"/>
              </a:avLst>
            </a:prstGeom>
            <a:solidFill>
              <a:srgbClr val="FFD9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12700" dir="5400000" rotWithShape="0">
                <a:srgbClr val="000000">
                  <a:alpha val="43137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1000"/>
                </a:spcBef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5543" y="152614"/>
              <a:ext cx="2076183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2100"/>
                </a:spcBef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題解</a:t>
              </a:r>
            </a:p>
          </p:txBody>
        </p:sp>
      </p:grp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 rot="10800000">
            <a:off x="481652" y="1140642"/>
            <a:ext cx="11228684" cy="3977930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5" name="image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9106292" y="4424286"/>
            <a:ext cx="2604049" cy="2016037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1314924" y="1766353"/>
            <a:ext cx="9562139" cy="141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3600">
                <a:latin typeface="標楷體"/>
                <a:ea typeface="標楷體"/>
                <a:cs typeface="標楷體"/>
                <a:sym typeface="標楷體"/>
              </a:rPr>
              <a:t> 江 城 子·</a:t>
            </a:r>
            <a:r>
              <a:rPr sz="3600">
                <a:latin typeface="標楷體"/>
                <a:ea typeface="標楷體"/>
                <a:cs typeface="標楷體"/>
                <a:sym typeface="標楷體"/>
                <a:hlinkClick r:id="rId5" action="ppaction://hlinksldjump"/>
              </a:rPr>
              <a:t>乙 卯</a:t>
            </a:r>
            <a:r>
              <a:rPr sz="3600">
                <a:latin typeface="標楷體"/>
                <a:ea typeface="標楷體"/>
                <a:cs typeface="標楷體"/>
                <a:sym typeface="標楷體"/>
              </a:rPr>
              <a:t>  正 月 二 十 日 夜 記 夢</a:t>
            </a:r>
          </a:p>
          <a:p>
            <a:pPr lvl="0">
              <a:lnSpc>
                <a:spcPct val="150000"/>
              </a:lnSpc>
            </a:pPr>
            <a:r>
              <a:rPr sz="2400">
                <a:latin typeface="標楷體"/>
                <a:ea typeface="標楷體"/>
                <a:cs typeface="標楷體"/>
                <a:sym typeface="標楷體"/>
              </a:rPr>
              <a:t>jiāng chéng zǐ  yǐ   mǎo zhèng yuè  èr  shí  rì   yè  jì  mèng 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0" y="766063"/>
            <a:ext cx="1362270" cy="726441"/>
            <a:chOff x="0" y="0"/>
            <a:chExt cx="1362268" cy="726440"/>
          </a:xfrm>
        </p:grpSpPr>
        <p:sp>
          <p:nvSpPr>
            <p:cNvPr id="87" name="Shape 87"/>
            <p:cNvSpPr/>
            <p:nvPr/>
          </p:nvSpPr>
          <p:spPr>
            <a:xfrm>
              <a:off x="0" y="50364"/>
              <a:ext cx="1362269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0" y="0"/>
              <a:ext cx="1362269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課文</a:t>
              </a:r>
            </a:p>
          </p:txBody>
        </p:sp>
      </p:grpSp>
      <p:sp>
        <p:nvSpPr>
          <p:cNvPr id="90" name="Shape 90"/>
          <p:cNvSpPr/>
          <p:nvPr/>
        </p:nvSpPr>
        <p:spPr>
          <a:xfrm>
            <a:off x="10440510" y="3241200"/>
            <a:ext cx="1321541" cy="1253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3200">
                <a:latin typeface="標楷體"/>
                <a:ea typeface="標楷體"/>
                <a:cs typeface="標楷體"/>
                <a:sym typeface="標楷體"/>
              </a:rPr>
              <a:t>蘇軾</a:t>
            </a:r>
          </a:p>
          <a:p>
            <a:pPr lvl="0">
              <a:lnSpc>
                <a:spcPct val="150000"/>
              </a:lnSpc>
            </a:pPr>
            <a:r>
              <a:rPr sz="2000">
                <a:latin typeface="標楷體"/>
                <a:ea typeface="標楷體"/>
                <a:cs typeface="標楷體"/>
                <a:sym typeface="標楷體"/>
              </a:rPr>
              <a:t>sū shì </a:t>
            </a:r>
          </a:p>
        </p:txBody>
      </p:sp>
      <p:pic>
        <p:nvPicPr>
          <p:cNvPr id="91" name="media1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590609" y="4074981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10800000">
            <a:off x="481657" y="558732"/>
            <a:ext cx="11228684" cy="5740534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5" name="image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flipH="1">
            <a:off x="8822214" y="4204354"/>
            <a:ext cx="2888127" cy="22359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1985697" y="1367326"/>
            <a:ext cx="8220603" cy="116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十 年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生 死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兩 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茫 茫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，不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思 量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，自 難 忘。</a:t>
            </a:r>
          </a:p>
          <a:p>
            <a:pPr lvl="0">
              <a:lnSpc>
                <a:spcPct val="150000"/>
              </a:lnSpc>
            </a:pPr>
            <a:r>
              <a:rPr sz="2000">
                <a:latin typeface="標楷體"/>
                <a:ea typeface="標楷體"/>
                <a:cs typeface="標楷體"/>
                <a:sym typeface="標楷體"/>
              </a:rPr>
              <a:t>shí nián shēng sǐ liǎng máng máng  bù  sī liáng  zì  nán wàng </a:t>
            </a:r>
          </a:p>
        </p:txBody>
      </p:sp>
      <p:sp>
        <p:nvSpPr>
          <p:cNvPr id="97" name="Shape 97"/>
          <p:cNvSpPr/>
          <p:nvPr/>
        </p:nvSpPr>
        <p:spPr>
          <a:xfrm>
            <a:off x="1985697" y="2678494"/>
            <a:ext cx="822060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767171"/>
                </a:solidFill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67171"/>
                </a:solidFill>
              </a:rPr>
              <a:t>十年過去，生死兩隔的妻子與我無法相見，不想讓自己去思念妻子，自己卻又沒辦法忘記妻子。</a:t>
            </a:r>
          </a:p>
        </p:txBody>
      </p:sp>
      <p:sp>
        <p:nvSpPr>
          <p:cNvPr id="98" name="Shape 98"/>
          <p:cNvSpPr/>
          <p:nvPr/>
        </p:nvSpPr>
        <p:spPr>
          <a:xfrm>
            <a:off x="1987267" y="3433369"/>
            <a:ext cx="8220604" cy="116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千 里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孤 墳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，無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處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話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8" action="ppaction://hlinksldjump"/>
              </a:rPr>
              <a:t>淒 涼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。</a:t>
            </a:r>
          </a:p>
          <a:p>
            <a:pPr lvl="0">
              <a:lnSpc>
                <a:spcPct val="150000"/>
              </a:lnSpc>
            </a:pPr>
            <a:r>
              <a:rPr sz="2000">
                <a:latin typeface="標楷體"/>
                <a:ea typeface="標楷體"/>
                <a:cs typeface="標楷體"/>
                <a:sym typeface="標楷體"/>
              </a:rPr>
              <a:t>          qiān  lǐ   gū  fén  wú  chù huà  qī  liáng </a:t>
            </a:r>
          </a:p>
        </p:txBody>
      </p:sp>
      <p:sp>
        <p:nvSpPr>
          <p:cNvPr id="99" name="Shape 99"/>
          <p:cNvSpPr/>
          <p:nvPr/>
        </p:nvSpPr>
        <p:spPr>
          <a:xfrm>
            <a:off x="1987267" y="4744535"/>
            <a:ext cx="822060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767171"/>
                </a:solidFill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67171"/>
                </a:solidFill>
              </a:rPr>
              <a:t>妻子的墳墓離我千里遠，讓我沒有地方傾訴我心中的悲涼。</a:t>
            </a:r>
          </a:p>
        </p:txBody>
      </p:sp>
      <p:grpSp>
        <p:nvGrpSpPr>
          <p:cNvPr id="102" name="Group 102"/>
          <p:cNvGrpSpPr/>
          <p:nvPr/>
        </p:nvGrpSpPr>
        <p:grpSpPr>
          <a:xfrm>
            <a:off x="0" y="766063"/>
            <a:ext cx="1362270" cy="726441"/>
            <a:chOff x="0" y="0"/>
            <a:chExt cx="1362268" cy="726440"/>
          </a:xfrm>
        </p:grpSpPr>
        <p:sp>
          <p:nvSpPr>
            <p:cNvPr id="100" name="Shape 100"/>
            <p:cNvSpPr/>
            <p:nvPr/>
          </p:nvSpPr>
          <p:spPr>
            <a:xfrm>
              <a:off x="0" y="50364"/>
              <a:ext cx="1362269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0"/>
              <a:ext cx="1362269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課文</a:t>
              </a:r>
            </a:p>
          </p:txBody>
        </p:sp>
      </p:grpSp>
      <p:pic>
        <p:nvPicPr>
          <p:cNvPr id="103" name="media2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1362268" y="3022127"/>
            <a:ext cx="1651001" cy="838201"/>
          </a:xfrm>
          <a:prstGeom prst="rect">
            <a:avLst/>
          </a:prstGeom>
        </p:spPr>
      </p:pic>
      <p:pic>
        <p:nvPicPr>
          <p:cNvPr id="104" name="media3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1362268" y="4641762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03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10800000">
            <a:off x="481657" y="558732"/>
            <a:ext cx="11228684" cy="5740534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8" name="image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flipH="1">
            <a:off x="8822214" y="4204354"/>
            <a:ext cx="2888127" cy="22359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1985697" y="1367326"/>
            <a:ext cx="8220603" cy="116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縱 使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 相  逢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應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不 識，塵 滿 面，鬢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如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霜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。</a:t>
            </a:r>
          </a:p>
          <a:p>
            <a:pPr lvl="0">
              <a:lnSpc>
                <a:spcPct val="150000"/>
              </a:lnSpc>
            </a:pPr>
            <a:r>
              <a:rPr sz="2000">
                <a:latin typeface="標楷體"/>
                <a:ea typeface="標楷體"/>
                <a:cs typeface="標楷體"/>
                <a:sym typeface="標楷體"/>
              </a:rPr>
              <a:t>zòng  shǐ xiàng féng yīng  bù shí  chén mǎn miàn  bìn rú shuāng </a:t>
            </a:r>
          </a:p>
        </p:txBody>
      </p:sp>
      <p:sp>
        <p:nvSpPr>
          <p:cNvPr id="110" name="Shape 110"/>
          <p:cNvSpPr/>
          <p:nvPr/>
        </p:nvSpPr>
        <p:spPr>
          <a:xfrm>
            <a:off x="1985697" y="2678494"/>
            <a:ext cx="822060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767171"/>
                </a:solidFill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67171"/>
                </a:solidFill>
              </a:rPr>
              <a:t>即使兩人再相見妻子也認不出我，我因為歲月流逝，老到頭髮都白了。</a:t>
            </a:r>
          </a:p>
        </p:txBody>
      </p:sp>
      <p:sp>
        <p:nvSpPr>
          <p:cNvPr id="111" name="Shape 111"/>
          <p:cNvSpPr/>
          <p:nvPr/>
        </p:nvSpPr>
        <p:spPr>
          <a:xfrm>
            <a:off x="1987266" y="3433369"/>
            <a:ext cx="8599035" cy="116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2800">
                <a:latin typeface="標楷體"/>
                <a:ea typeface="標楷體"/>
                <a:cs typeface="標楷體"/>
                <a:sym typeface="標楷體"/>
              </a:rPr>
              <a:t>夜 來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幽 夢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忽 還  鄉，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小  軒  窗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，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正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梳 妝。</a:t>
            </a:r>
          </a:p>
          <a:p>
            <a:pPr lvl="0">
              <a:lnSpc>
                <a:spcPct val="150000"/>
              </a:lnSpc>
            </a:pPr>
            <a:r>
              <a:rPr sz="2000">
                <a:latin typeface="標楷體"/>
                <a:ea typeface="標楷體"/>
                <a:cs typeface="標楷體"/>
                <a:sym typeface="標楷體"/>
              </a:rPr>
              <a:t>yè  lái yōu mèng hū  hái xiāng  xiǎo xuān chuāng zhèng shū zhuāng </a:t>
            </a:r>
          </a:p>
        </p:txBody>
      </p:sp>
      <p:sp>
        <p:nvSpPr>
          <p:cNvPr id="112" name="Shape 112"/>
          <p:cNvSpPr/>
          <p:nvPr/>
        </p:nvSpPr>
        <p:spPr>
          <a:xfrm>
            <a:off x="1987267" y="4744535"/>
            <a:ext cx="822060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767171"/>
                </a:solidFill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67171"/>
                </a:solidFill>
              </a:rPr>
              <a:t>晚上做夢時隱約感覺忽然回到家鄉，只看到妻子在小窗前，正在梳妝打扮。</a:t>
            </a:r>
          </a:p>
        </p:txBody>
      </p:sp>
      <p:grpSp>
        <p:nvGrpSpPr>
          <p:cNvPr id="115" name="Group 115"/>
          <p:cNvGrpSpPr/>
          <p:nvPr/>
        </p:nvGrpSpPr>
        <p:grpSpPr>
          <a:xfrm>
            <a:off x="0" y="766063"/>
            <a:ext cx="1362270" cy="726441"/>
            <a:chOff x="0" y="0"/>
            <a:chExt cx="1362268" cy="726440"/>
          </a:xfrm>
        </p:grpSpPr>
        <p:sp>
          <p:nvSpPr>
            <p:cNvPr id="113" name="Shape 113"/>
            <p:cNvSpPr/>
            <p:nvPr/>
          </p:nvSpPr>
          <p:spPr>
            <a:xfrm>
              <a:off x="0" y="50364"/>
              <a:ext cx="1362269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0"/>
              <a:ext cx="1362269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課文</a:t>
              </a:r>
            </a:p>
          </p:txBody>
        </p:sp>
      </p:grpSp>
      <p:pic>
        <p:nvPicPr>
          <p:cNvPr id="116" name="media4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1362268" y="2941635"/>
            <a:ext cx="1651001" cy="838201"/>
          </a:xfrm>
          <a:prstGeom prst="rect">
            <a:avLst/>
          </a:prstGeom>
        </p:spPr>
      </p:pic>
      <p:pic>
        <p:nvPicPr>
          <p:cNvPr id="117" name="media5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1362268" y="5088170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17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1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10800000">
            <a:off x="481657" y="558732"/>
            <a:ext cx="11228684" cy="5740534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1" name="image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flipH="1">
            <a:off x="8822214" y="4204354"/>
            <a:ext cx="2888127" cy="22359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985697" y="1367326"/>
            <a:ext cx="8220603" cy="116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      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相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顧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無 言， 惟 有 淚  千 行。</a:t>
            </a:r>
          </a:p>
          <a:p>
            <a:pPr lvl="0" algn="ctr">
              <a:lnSpc>
                <a:spcPct val="150000"/>
              </a:lnSpc>
            </a:pPr>
            <a:r>
              <a:rPr sz="2000">
                <a:latin typeface="標楷體"/>
                <a:ea typeface="標楷體"/>
                <a:cs typeface="標楷體"/>
                <a:sym typeface="標楷體"/>
              </a:rPr>
              <a:t>xiàng  gù  wú  yán   wéi yǒu  lèi qiān háng </a:t>
            </a:r>
          </a:p>
        </p:txBody>
      </p:sp>
      <p:sp>
        <p:nvSpPr>
          <p:cNvPr id="123" name="Shape 123"/>
          <p:cNvSpPr/>
          <p:nvPr/>
        </p:nvSpPr>
        <p:spPr>
          <a:xfrm>
            <a:off x="1985697" y="2678494"/>
            <a:ext cx="822060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767171"/>
                </a:solidFill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67171"/>
                </a:solidFill>
              </a:rPr>
              <a:t>兩人互相望著對方，卻不知道話從哪裡說起，只是不斷的流淚。</a:t>
            </a:r>
          </a:p>
        </p:txBody>
      </p:sp>
      <p:sp>
        <p:nvSpPr>
          <p:cNvPr id="124" name="Shape 124"/>
          <p:cNvSpPr/>
          <p:nvPr/>
        </p:nvSpPr>
        <p:spPr>
          <a:xfrm>
            <a:off x="1987267" y="3433369"/>
            <a:ext cx="8476486" cy="116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150000"/>
              </a:lnSpc>
            </a:pPr>
            <a:r>
              <a:rPr sz="2800">
                <a:latin typeface="標楷體"/>
                <a:ea typeface="標楷體"/>
                <a:cs typeface="標楷體"/>
                <a:sym typeface="標楷體"/>
              </a:rPr>
              <a:t> 料 得 年 年  腸  斷  處，明 月 夜，短  </a:t>
            </a:r>
            <a:r>
              <a:rPr sz="2800">
                <a:latin typeface="標楷體"/>
                <a:ea typeface="標楷體"/>
                <a:cs typeface="標楷體"/>
                <a:sym typeface="標楷體"/>
                <a:hlinkClick r:id="rId7" action="ppaction://hlinksldjump"/>
              </a:rPr>
              <a:t>松 岡</a:t>
            </a:r>
            <a:r>
              <a:rPr sz="2800">
                <a:latin typeface="標楷體"/>
                <a:ea typeface="標楷體"/>
                <a:cs typeface="標楷體"/>
                <a:sym typeface="標楷體"/>
              </a:rPr>
              <a:t>。</a:t>
            </a:r>
          </a:p>
          <a:p>
            <a:pPr lvl="0">
              <a:lnSpc>
                <a:spcPct val="150000"/>
              </a:lnSpc>
            </a:pPr>
            <a:r>
              <a:rPr sz="2000">
                <a:latin typeface="標楷體"/>
                <a:ea typeface="標楷體"/>
                <a:cs typeface="標楷體"/>
                <a:sym typeface="標楷體"/>
              </a:rPr>
              <a:t>liào  dé nián nián cháng duàn  chù  míng yuè yè   duǎn sōng gāng </a:t>
            </a:r>
          </a:p>
        </p:txBody>
      </p:sp>
      <p:sp>
        <p:nvSpPr>
          <p:cNvPr id="125" name="Shape 125"/>
          <p:cNvSpPr/>
          <p:nvPr/>
        </p:nvSpPr>
        <p:spPr>
          <a:xfrm>
            <a:off x="1987267" y="4744535"/>
            <a:ext cx="822060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767171"/>
                </a:solidFill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67171"/>
                </a:solidFill>
              </a:rPr>
              <a:t>料想著月光照在長著小松樹的墳地，就是妻子與我思念成疾的地方。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0" y="766063"/>
            <a:ext cx="1362270" cy="726441"/>
            <a:chOff x="0" y="0"/>
            <a:chExt cx="1362268" cy="726440"/>
          </a:xfrm>
        </p:grpSpPr>
        <p:sp>
          <p:nvSpPr>
            <p:cNvPr id="126" name="Shape 126"/>
            <p:cNvSpPr/>
            <p:nvPr/>
          </p:nvSpPr>
          <p:spPr>
            <a:xfrm>
              <a:off x="0" y="50364"/>
              <a:ext cx="1362269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0"/>
              <a:ext cx="1362269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課文</a:t>
              </a:r>
            </a:p>
          </p:txBody>
        </p:sp>
      </p:grpSp>
      <p:grpSp>
        <p:nvGrpSpPr>
          <p:cNvPr id="131" name="Group 131">
            <a:hlinkClick r:id="rId8" action="ppaction://hlinksldjump"/>
          </p:cNvPr>
          <p:cNvGrpSpPr/>
          <p:nvPr/>
        </p:nvGrpSpPr>
        <p:grpSpPr>
          <a:xfrm>
            <a:off x="10145820" y="908866"/>
            <a:ext cx="1362270" cy="662941"/>
            <a:chOff x="0" y="0"/>
            <a:chExt cx="1362268" cy="662940"/>
          </a:xfrm>
        </p:grpSpPr>
        <p:sp>
          <p:nvSpPr>
            <p:cNvPr id="129" name="Shape 129"/>
            <p:cNvSpPr/>
            <p:nvPr/>
          </p:nvSpPr>
          <p:spPr>
            <a:xfrm>
              <a:off x="0" y="49364"/>
              <a:ext cx="1362269" cy="564212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7542" y="0"/>
              <a:ext cx="1307185" cy="66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200"/>
                <a:t>目錄</a:t>
              </a:r>
            </a:p>
          </p:txBody>
        </p:sp>
      </p:grpSp>
      <p:pic>
        <p:nvPicPr>
          <p:cNvPr id="132" name="media6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1425113" y="2941635"/>
            <a:ext cx="1651001" cy="838201"/>
          </a:xfrm>
          <a:prstGeom prst="rect">
            <a:avLst/>
          </a:prstGeom>
        </p:spPr>
      </p:pic>
      <p:pic>
        <p:nvPicPr>
          <p:cNvPr id="133" name="media7.m4a"/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1425113" y="5088170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33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13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10800000">
            <a:off x="481657" y="558732"/>
            <a:ext cx="11228684" cy="5740534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62" name="Group 162"/>
          <p:cNvGrpSpPr/>
          <p:nvPr/>
        </p:nvGrpSpPr>
        <p:grpSpPr>
          <a:xfrm>
            <a:off x="1114378" y="788115"/>
            <a:ext cx="10152337" cy="2452472"/>
            <a:chOff x="0" y="0"/>
            <a:chExt cx="10152335" cy="2452471"/>
          </a:xfrm>
        </p:grpSpPr>
        <p:grpSp>
          <p:nvGrpSpPr>
            <p:cNvPr id="159" name="Group 159"/>
            <p:cNvGrpSpPr/>
            <p:nvPr/>
          </p:nvGrpSpPr>
          <p:grpSpPr>
            <a:xfrm>
              <a:off x="0" y="0"/>
              <a:ext cx="10152336" cy="2452472"/>
              <a:chOff x="0" y="0"/>
              <a:chExt cx="10152335" cy="2452471"/>
            </a:xfrm>
          </p:grpSpPr>
          <p:grpSp>
            <p:nvGrpSpPr>
              <p:cNvPr id="139" name="Group 139"/>
              <p:cNvGrpSpPr/>
              <p:nvPr/>
            </p:nvGrpSpPr>
            <p:grpSpPr>
              <a:xfrm>
                <a:off x="8061859" y="0"/>
                <a:ext cx="1484273" cy="1157121"/>
                <a:chOff x="0" y="0"/>
                <a:chExt cx="1484271" cy="1157119"/>
              </a:xfrm>
            </p:grpSpPr>
            <p:sp>
              <p:nvSpPr>
                <p:cNvPr id="137" name="Shape 137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138" name="Shape 138"/>
                <p:cNvSpPr/>
                <p:nvPr/>
              </p:nvSpPr>
              <p:spPr>
                <a:xfrm>
                  <a:off x="243824" y="190080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sp>
            <p:nvSpPr>
              <p:cNvPr id="140" name="Shape 140"/>
              <p:cNvSpPr/>
              <p:nvPr/>
            </p:nvSpPr>
            <p:spPr>
              <a:xfrm>
                <a:off x="0" y="1357694"/>
                <a:ext cx="2363810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yǐ mǎo </a:t>
                </a: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39752" y="1830171"/>
                <a:ext cx="2363811" cy="571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r" defTabSz="1216025">
                  <a:spcBef>
                    <a:spcPts val="400"/>
                  </a:spcBef>
                </a:pPr>
                <a:r>
                  <a:rPr sz="2000">
                    <a:latin typeface="楷体"/>
                    <a:ea typeface="楷体"/>
                    <a:cs typeface="楷体"/>
                    <a:sym typeface="楷体"/>
                  </a:rPr>
                  <a:t>(n)特指公元1075年，即北宋熙寧八年。</a:t>
                </a: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2585894" y="1357693"/>
                <a:ext cx="2362207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shí nián</a:t>
                </a: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2750834" y="1830171"/>
                <a:ext cx="2135935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(n)指結髮妻子王弗去世已十年。</a:t>
                </a: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5201583" y="1357693"/>
                <a:ext cx="2362207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 defTabSz="1216025">
                  <a:spcBef>
                    <a:spcPts val="500"/>
                  </a:spcBef>
                </a:pPr>
                <a:r>
                  <a:rPr sz="2400">
                    <a:latin typeface="楷体"/>
                    <a:ea typeface="楷体"/>
                    <a:cs typeface="楷体"/>
                    <a:sym typeface="楷体"/>
                  </a:rPr>
                  <a:t>shēng sǐ</a:t>
                </a: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5353127" y="1830171"/>
                <a:ext cx="2135936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(n)生存或死亡。</a:t>
                </a: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7788525" y="1357693"/>
                <a:ext cx="2363811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máng máng</a:t>
                </a: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7968465" y="1830171"/>
                <a:ext cx="2135936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(adj)不明的樣子。</a:t>
                </a:r>
              </a:p>
            </p:txBody>
          </p:sp>
          <p:grpSp>
            <p:nvGrpSpPr>
              <p:cNvPr id="150" name="Group 150"/>
              <p:cNvGrpSpPr/>
              <p:nvPr/>
            </p:nvGrpSpPr>
            <p:grpSpPr>
              <a:xfrm>
                <a:off x="409948" y="0"/>
                <a:ext cx="1484273" cy="1157120"/>
                <a:chOff x="0" y="0"/>
                <a:chExt cx="1484271" cy="1157119"/>
              </a:xfrm>
            </p:grpSpPr>
            <p:sp>
              <p:nvSpPr>
                <p:cNvPr id="148" name="Shape 148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grpSp>
            <p:nvGrpSpPr>
              <p:cNvPr id="153" name="Group 153"/>
              <p:cNvGrpSpPr/>
              <p:nvPr/>
            </p:nvGrpSpPr>
            <p:grpSpPr>
              <a:xfrm>
                <a:off x="3023080" y="0"/>
                <a:ext cx="1484273" cy="1157120"/>
                <a:chOff x="0" y="0"/>
                <a:chExt cx="1484271" cy="1157119"/>
              </a:xfrm>
            </p:grpSpPr>
            <p:sp>
              <p:nvSpPr>
                <p:cNvPr id="151" name="Shape 151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grpSp>
            <p:nvGrpSpPr>
              <p:cNvPr id="156" name="Group 156"/>
              <p:cNvGrpSpPr/>
              <p:nvPr/>
            </p:nvGrpSpPr>
            <p:grpSpPr>
              <a:xfrm>
                <a:off x="5590265" y="0"/>
                <a:ext cx="1484273" cy="1157120"/>
                <a:chOff x="0" y="0"/>
                <a:chExt cx="1484271" cy="1157119"/>
              </a:xfrm>
            </p:grpSpPr>
            <p:sp>
              <p:nvSpPr>
                <p:cNvPr id="154" name="Shape 154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sp>
            <p:nvSpPr>
              <p:cNvPr id="157" name="Shape 157"/>
              <p:cNvSpPr/>
              <p:nvPr/>
            </p:nvSpPr>
            <p:spPr>
              <a:xfrm>
                <a:off x="496986" y="390775"/>
                <a:ext cx="1310199" cy="3997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乙卯　</a:t>
                </a: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3110118" y="385832"/>
                <a:ext cx="1310199" cy="3997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十年</a:t>
                </a:r>
              </a:p>
            </p:txBody>
          </p:sp>
        </p:grpSp>
        <p:sp>
          <p:nvSpPr>
            <p:cNvPr id="160" name="Shape 160"/>
            <p:cNvSpPr/>
            <p:nvPr/>
          </p:nvSpPr>
          <p:spPr>
            <a:xfrm>
              <a:off x="5694929" y="385833"/>
              <a:ext cx="1310199" cy="399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生死　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8148896" y="365248"/>
              <a:ext cx="1310199" cy="399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茫茫</a:t>
              </a:r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0" y="766063"/>
            <a:ext cx="1254132" cy="726441"/>
            <a:chOff x="0" y="0"/>
            <a:chExt cx="1254130" cy="726440"/>
          </a:xfrm>
        </p:grpSpPr>
        <p:sp>
          <p:nvSpPr>
            <p:cNvPr id="163" name="Shape 163"/>
            <p:cNvSpPr/>
            <p:nvPr/>
          </p:nvSpPr>
          <p:spPr>
            <a:xfrm>
              <a:off x="0" y="50364"/>
              <a:ext cx="1254131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0" y="0"/>
              <a:ext cx="1254131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生詞</a:t>
              </a:r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1114379" y="3476885"/>
            <a:ext cx="10104400" cy="2892399"/>
            <a:chOff x="0" y="0"/>
            <a:chExt cx="10104399" cy="2892398"/>
          </a:xfrm>
        </p:grpSpPr>
        <p:grpSp>
          <p:nvGrpSpPr>
            <p:cNvPr id="188" name="Group 188"/>
            <p:cNvGrpSpPr/>
            <p:nvPr/>
          </p:nvGrpSpPr>
          <p:grpSpPr>
            <a:xfrm>
              <a:off x="0" y="0"/>
              <a:ext cx="10104400" cy="2892399"/>
              <a:chOff x="0" y="0"/>
              <a:chExt cx="10104399" cy="2892398"/>
            </a:xfrm>
          </p:grpSpPr>
          <p:grpSp>
            <p:nvGrpSpPr>
              <p:cNvPr id="168" name="Group 168"/>
              <p:cNvGrpSpPr/>
              <p:nvPr/>
            </p:nvGrpSpPr>
            <p:grpSpPr>
              <a:xfrm>
                <a:off x="8061858" y="0"/>
                <a:ext cx="1484273" cy="1157121"/>
                <a:chOff x="0" y="0"/>
                <a:chExt cx="1484271" cy="1157119"/>
              </a:xfrm>
            </p:grpSpPr>
            <p:sp>
              <p:nvSpPr>
                <p:cNvPr id="166" name="Shape 166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>
                  <a:off x="243824" y="190080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sp>
            <p:nvSpPr>
              <p:cNvPr id="169" name="Shape 169"/>
              <p:cNvSpPr/>
              <p:nvPr/>
            </p:nvSpPr>
            <p:spPr>
              <a:xfrm>
                <a:off x="0" y="1357694"/>
                <a:ext cx="2363810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sī liáng</a:t>
                </a: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139752" y="1830171"/>
                <a:ext cx="2363810" cy="10622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(v)想念。</a:t>
                </a:r>
                <a:r>
                  <a:rPr sz="2200">
                    <a:latin typeface="微軟正黑體"/>
                    <a:ea typeface="微軟正黑體"/>
                    <a:cs typeface="微軟正黑體"/>
                    <a:sym typeface="微軟正黑體"/>
                  </a:rPr>
                  <a:t>「</a:t>
                </a: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量</a:t>
                </a:r>
                <a:r>
                  <a:rPr sz="2200">
                    <a:latin typeface="微軟正黑體"/>
                    <a:ea typeface="微軟正黑體"/>
                    <a:cs typeface="微軟正黑體"/>
                    <a:sym typeface="微軟正黑體"/>
                  </a:rPr>
                  <a:t>」</a:t>
                </a: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按格律應念平聲liáng</a:t>
                </a: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585894" y="1357695"/>
                <a:ext cx="2362206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qiān lǐ</a:t>
                </a: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2750834" y="1830171"/>
                <a:ext cx="2602293" cy="838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1216025">
                  <a:spcBef>
                    <a:spcPts val="400"/>
                  </a:spcBef>
                </a:pPr>
                <a:r>
                  <a:rPr sz="2000">
                    <a:latin typeface="楷体"/>
                    <a:ea typeface="楷体"/>
                    <a:cs typeface="楷体"/>
                    <a:sym typeface="楷体"/>
                  </a:rPr>
                  <a:t>(n)王弗葬地四川眉山與蘇軾任所山東密州，相隔遙遠。</a:t>
                </a: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5201582" y="1357693"/>
                <a:ext cx="2362206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gū fén</a:t>
                </a: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5353126" y="1830171"/>
                <a:ext cx="2135936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(n)孤立的或無人祭掃的墳墓。</a:t>
                </a: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7788524" y="1357695"/>
                <a:ext cx="2135936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chù</a:t>
                </a: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7968464" y="1830171"/>
                <a:ext cx="2135936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(n)地方、場所。</a:t>
                </a:r>
              </a:p>
            </p:txBody>
          </p:sp>
          <p:grpSp>
            <p:nvGrpSpPr>
              <p:cNvPr id="179" name="Group 179"/>
              <p:cNvGrpSpPr/>
              <p:nvPr/>
            </p:nvGrpSpPr>
            <p:grpSpPr>
              <a:xfrm>
                <a:off x="409947" y="0"/>
                <a:ext cx="1484273" cy="1157120"/>
                <a:chOff x="0" y="0"/>
                <a:chExt cx="1484271" cy="1157119"/>
              </a:xfrm>
            </p:grpSpPr>
            <p:sp>
              <p:nvSpPr>
                <p:cNvPr id="177" name="Shape 177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178" name="Shape 178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grpSp>
            <p:nvGrpSpPr>
              <p:cNvPr id="182" name="Group 182"/>
              <p:cNvGrpSpPr/>
              <p:nvPr/>
            </p:nvGrpSpPr>
            <p:grpSpPr>
              <a:xfrm>
                <a:off x="3023080" y="0"/>
                <a:ext cx="1484273" cy="1157120"/>
                <a:chOff x="0" y="0"/>
                <a:chExt cx="1484271" cy="1157119"/>
              </a:xfrm>
            </p:grpSpPr>
            <p:sp>
              <p:nvSpPr>
                <p:cNvPr id="180" name="Shape 180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181" name="Shape 181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grpSp>
            <p:nvGrpSpPr>
              <p:cNvPr id="185" name="Group 185"/>
              <p:cNvGrpSpPr/>
              <p:nvPr/>
            </p:nvGrpSpPr>
            <p:grpSpPr>
              <a:xfrm>
                <a:off x="5590264" y="0"/>
                <a:ext cx="1484273" cy="1157120"/>
                <a:chOff x="0" y="0"/>
                <a:chExt cx="1484271" cy="1157119"/>
              </a:xfrm>
            </p:grpSpPr>
            <p:sp>
              <p:nvSpPr>
                <p:cNvPr id="183" name="Shape 183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184" name="Shape 184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sp>
            <p:nvSpPr>
              <p:cNvPr id="186" name="Shape 186"/>
              <p:cNvSpPr/>
              <p:nvPr/>
            </p:nvSpPr>
            <p:spPr>
              <a:xfrm>
                <a:off x="496986" y="390775"/>
                <a:ext cx="1310199" cy="3997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思量　</a:t>
                </a: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110117" y="385832"/>
                <a:ext cx="1310199" cy="3997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千里</a:t>
                </a:r>
              </a:p>
            </p:txBody>
          </p:sp>
        </p:grpSp>
        <p:sp>
          <p:nvSpPr>
            <p:cNvPr id="189" name="Shape 189"/>
            <p:cNvSpPr/>
            <p:nvPr/>
          </p:nvSpPr>
          <p:spPr>
            <a:xfrm>
              <a:off x="5677302" y="366871"/>
              <a:ext cx="1310199" cy="399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孤墳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8175993" y="365247"/>
              <a:ext cx="1310199" cy="399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處</a:t>
              </a:r>
            </a:p>
          </p:txBody>
        </p:sp>
      </p:grpSp>
      <p:pic>
        <p:nvPicPr>
          <p:cNvPr id="192" name="media8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59311" y="3177998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0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</p:cTn>
                <p:tgtEl>
                  <p:spTgt spid="192"/>
                </p:tgtEl>
              </p:cMediaNode>
            </p:audio>
          </p:childTnLst>
        </p:cTn>
      </p:par>
    </p:tnLst>
    <p:bldLst>
      <p:bldP spid="162" grpId="1" animBg="1" advAuto="0"/>
      <p:bldP spid="191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10800000">
            <a:off x="481657" y="558732"/>
            <a:ext cx="11228684" cy="5740534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21" name="Group 221"/>
          <p:cNvGrpSpPr/>
          <p:nvPr/>
        </p:nvGrpSpPr>
        <p:grpSpPr>
          <a:xfrm>
            <a:off x="1114378" y="788115"/>
            <a:ext cx="10152337" cy="2452472"/>
            <a:chOff x="0" y="0"/>
            <a:chExt cx="10152335" cy="2452471"/>
          </a:xfrm>
        </p:grpSpPr>
        <p:grpSp>
          <p:nvGrpSpPr>
            <p:cNvPr id="218" name="Group 218"/>
            <p:cNvGrpSpPr/>
            <p:nvPr/>
          </p:nvGrpSpPr>
          <p:grpSpPr>
            <a:xfrm>
              <a:off x="0" y="0"/>
              <a:ext cx="10152336" cy="2452472"/>
              <a:chOff x="0" y="0"/>
              <a:chExt cx="10152335" cy="2452471"/>
            </a:xfrm>
          </p:grpSpPr>
          <p:grpSp>
            <p:nvGrpSpPr>
              <p:cNvPr id="198" name="Group 198"/>
              <p:cNvGrpSpPr/>
              <p:nvPr/>
            </p:nvGrpSpPr>
            <p:grpSpPr>
              <a:xfrm>
                <a:off x="8061859" y="0"/>
                <a:ext cx="1484273" cy="1157121"/>
                <a:chOff x="0" y="0"/>
                <a:chExt cx="1484271" cy="1157119"/>
              </a:xfrm>
            </p:grpSpPr>
            <p:sp>
              <p:nvSpPr>
                <p:cNvPr id="196" name="Shape 196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243824" y="190080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sp>
            <p:nvSpPr>
              <p:cNvPr id="199" name="Shape 199"/>
              <p:cNvSpPr/>
              <p:nvPr/>
            </p:nvSpPr>
            <p:spPr>
              <a:xfrm>
                <a:off x="0" y="1357694"/>
                <a:ext cx="2363810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qī liáng</a:t>
                </a: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139752" y="1830171"/>
                <a:ext cx="2135936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(n)悲苦。</a:t>
                </a: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2585894" y="1357695"/>
                <a:ext cx="2362207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 defTabSz="1216025">
                  <a:spcBef>
                    <a:spcPts val="500"/>
                  </a:spcBef>
                </a:pPr>
                <a:r>
                  <a:rPr sz="2400">
                    <a:latin typeface="楷体"/>
                    <a:ea typeface="楷体"/>
                    <a:cs typeface="楷体"/>
                    <a:sym typeface="楷体"/>
                  </a:rPr>
                  <a:t>zòng shǐ</a:t>
                </a: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2763535" y="1830171"/>
                <a:ext cx="2135935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(conj)即使。</a:t>
                </a: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5201583" y="1357693"/>
                <a:ext cx="2362207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yīng</a:t>
                </a: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5353127" y="1830171"/>
                <a:ext cx="2135936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(adv)想來是，表示推測的意思。</a:t>
                </a: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7788525" y="1357693"/>
                <a:ext cx="2363811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rú</a:t>
                </a: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7968465" y="1830171"/>
                <a:ext cx="2135936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(v)如同、好像。</a:t>
                </a:r>
              </a:p>
            </p:txBody>
          </p:sp>
          <p:grpSp>
            <p:nvGrpSpPr>
              <p:cNvPr id="209" name="Group 209"/>
              <p:cNvGrpSpPr/>
              <p:nvPr/>
            </p:nvGrpSpPr>
            <p:grpSpPr>
              <a:xfrm>
                <a:off x="409948" y="0"/>
                <a:ext cx="1484273" cy="1157120"/>
                <a:chOff x="0" y="0"/>
                <a:chExt cx="1484271" cy="1157119"/>
              </a:xfrm>
            </p:grpSpPr>
            <p:sp>
              <p:nvSpPr>
                <p:cNvPr id="207" name="Shape 207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208" name="Shape 208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grpSp>
            <p:nvGrpSpPr>
              <p:cNvPr id="212" name="Group 212"/>
              <p:cNvGrpSpPr/>
              <p:nvPr/>
            </p:nvGrpSpPr>
            <p:grpSpPr>
              <a:xfrm>
                <a:off x="3023080" y="0"/>
                <a:ext cx="1484273" cy="1157120"/>
                <a:chOff x="0" y="0"/>
                <a:chExt cx="1484271" cy="1157119"/>
              </a:xfrm>
            </p:grpSpPr>
            <p:sp>
              <p:nvSpPr>
                <p:cNvPr id="210" name="Shape 210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211" name="Shape 211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grpSp>
            <p:nvGrpSpPr>
              <p:cNvPr id="215" name="Group 215"/>
              <p:cNvGrpSpPr/>
              <p:nvPr/>
            </p:nvGrpSpPr>
            <p:grpSpPr>
              <a:xfrm>
                <a:off x="5590265" y="0"/>
                <a:ext cx="1484273" cy="1157120"/>
                <a:chOff x="0" y="0"/>
                <a:chExt cx="1484271" cy="1157119"/>
              </a:xfrm>
            </p:grpSpPr>
            <p:sp>
              <p:nvSpPr>
                <p:cNvPr id="213" name="Shape 213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214" name="Shape 214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sp>
            <p:nvSpPr>
              <p:cNvPr id="216" name="Shape 216"/>
              <p:cNvSpPr/>
              <p:nvPr/>
            </p:nvSpPr>
            <p:spPr>
              <a:xfrm>
                <a:off x="496986" y="390775"/>
                <a:ext cx="1310199" cy="3997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淒涼　</a:t>
                </a: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3110118" y="385832"/>
                <a:ext cx="1310199" cy="3997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縱使</a:t>
                </a:r>
              </a:p>
            </p:txBody>
          </p:sp>
        </p:grpSp>
        <p:sp>
          <p:nvSpPr>
            <p:cNvPr id="219" name="Shape 219"/>
            <p:cNvSpPr/>
            <p:nvPr/>
          </p:nvSpPr>
          <p:spPr>
            <a:xfrm>
              <a:off x="5694929" y="385834"/>
              <a:ext cx="1310199" cy="399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應　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8148896" y="365248"/>
              <a:ext cx="1310199" cy="399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如</a:t>
              </a:r>
            </a:p>
          </p:txBody>
        </p:sp>
      </p:grpSp>
      <p:grpSp>
        <p:nvGrpSpPr>
          <p:cNvPr id="224" name="Group 224"/>
          <p:cNvGrpSpPr/>
          <p:nvPr/>
        </p:nvGrpSpPr>
        <p:grpSpPr>
          <a:xfrm>
            <a:off x="0" y="766063"/>
            <a:ext cx="1254132" cy="726441"/>
            <a:chOff x="0" y="0"/>
            <a:chExt cx="1254130" cy="726440"/>
          </a:xfrm>
        </p:grpSpPr>
        <p:sp>
          <p:nvSpPr>
            <p:cNvPr id="222" name="Shape 222"/>
            <p:cNvSpPr/>
            <p:nvPr/>
          </p:nvSpPr>
          <p:spPr>
            <a:xfrm>
              <a:off x="0" y="50364"/>
              <a:ext cx="1254131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0" y="0"/>
              <a:ext cx="1254131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生詞</a:t>
              </a:r>
            </a:p>
          </p:txBody>
        </p:sp>
      </p:grpSp>
      <p:grpSp>
        <p:nvGrpSpPr>
          <p:cNvPr id="250" name="Group 250"/>
          <p:cNvGrpSpPr/>
          <p:nvPr/>
        </p:nvGrpSpPr>
        <p:grpSpPr>
          <a:xfrm>
            <a:off x="1114378" y="3476884"/>
            <a:ext cx="10152337" cy="2811628"/>
            <a:chOff x="0" y="0"/>
            <a:chExt cx="10152335" cy="2811627"/>
          </a:xfrm>
        </p:grpSpPr>
        <p:grpSp>
          <p:nvGrpSpPr>
            <p:cNvPr id="247" name="Group 247"/>
            <p:cNvGrpSpPr/>
            <p:nvPr/>
          </p:nvGrpSpPr>
          <p:grpSpPr>
            <a:xfrm>
              <a:off x="0" y="0"/>
              <a:ext cx="10152336" cy="2811627"/>
              <a:chOff x="0" y="0"/>
              <a:chExt cx="10152335" cy="2811626"/>
            </a:xfrm>
          </p:grpSpPr>
          <p:grpSp>
            <p:nvGrpSpPr>
              <p:cNvPr id="227" name="Group 227"/>
              <p:cNvGrpSpPr/>
              <p:nvPr/>
            </p:nvGrpSpPr>
            <p:grpSpPr>
              <a:xfrm>
                <a:off x="8061859" y="0"/>
                <a:ext cx="1484273" cy="1157121"/>
                <a:chOff x="0" y="0"/>
                <a:chExt cx="1484271" cy="1157119"/>
              </a:xfrm>
            </p:grpSpPr>
            <p:sp>
              <p:nvSpPr>
                <p:cNvPr id="225" name="Shape 225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226" name="Shape 226"/>
                <p:cNvSpPr/>
                <p:nvPr/>
              </p:nvSpPr>
              <p:spPr>
                <a:xfrm>
                  <a:off x="243824" y="190080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sp>
            <p:nvSpPr>
              <p:cNvPr id="228" name="Shape 228"/>
              <p:cNvSpPr/>
              <p:nvPr/>
            </p:nvSpPr>
            <p:spPr>
              <a:xfrm>
                <a:off x="0" y="1357693"/>
                <a:ext cx="2363810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shuāng</a:t>
                </a:r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139752" y="1830170"/>
                <a:ext cx="2611082" cy="838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1216025">
                  <a:spcBef>
                    <a:spcPts val="400"/>
                  </a:spcBef>
                </a:pPr>
                <a:r>
                  <a:rPr sz="2000">
                    <a:latin typeface="楷体"/>
                    <a:ea typeface="楷体"/>
                    <a:cs typeface="楷体"/>
                    <a:sym typeface="楷体"/>
                  </a:rPr>
                  <a:t>(n)接近地面的水蒸氣，遇冷而凝結成白色的結晶顆粒。</a:t>
                </a: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2585894" y="1357693"/>
                <a:ext cx="2362207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yōu mèng</a:t>
                </a: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2750834" y="1830170"/>
                <a:ext cx="2230787" cy="689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(n)夢境隱約，</a:t>
                </a:r>
              </a:p>
              <a:p>
                <a:pPr lvl="0" algn="ct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故云幽夢。</a:t>
                </a: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5015141" y="1357693"/>
                <a:ext cx="2773383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xiǎo xuān chuāng</a:t>
                </a: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5353127" y="1830170"/>
                <a:ext cx="2135936" cy="981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algn="ct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(n)指小室的窗前。</a:t>
                </a:r>
              </a:p>
              <a:p>
                <a:pPr lvl="0" algn="ctr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軒：門窗。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788525" y="1357693"/>
                <a:ext cx="2363811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1216025">
                  <a:spcBef>
                    <a:spcPts val="500"/>
                  </a:spcBef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zhèng</a:t>
                </a: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7968465" y="1830170"/>
                <a:ext cx="2135936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defTabSz="1216025">
                  <a:spcBef>
                    <a:spcPts val="500"/>
                  </a:spcBef>
                </a:pPr>
                <a:r>
                  <a:rPr sz="2200">
                    <a:latin typeface="楷体"/>
                    <a:ea typeface="楷体"/>
                    <a:cs typeface="楷体"/>
                    <a:sym typeface="楷体"/>
                  </a:rPr>
                  <a:t>(v)動作恰在進行。</a:t>
                </a:r>
              </a:p>
            </p:txBody>
          </p:sp>
          <p:grpSp>
            <p:nvGrpSpPr>
              <p:cNvPr id="238" name="Group 238"/>
              <p:cNvGrpSpPr/>
              <p:nvPr/>
            </p:nvGrpSpPr>
            <p:grpSpPr>
              <a:xfrm>
                <a:off x="409948" y="0"/>
                <a:ext cx="1484273" cy="1157120"/>
                <a:chOff x="0" y="0"/>
                <a:chExt cx="1484271" cy="1157119"/>
              </a:xfrm>
            </p:grpSpPr>
            <p:sp>
              <p:nvSpPr>
                <p:cNvPr id="236" name="Shape 236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237" name="Shape 237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grpSp>
            <p:nvGrpSpPr>
              <p:cNvPr id="241" name="Group 241"/>
              <p:cNvGrpSpPr/>
              <p:nvPr/>
            </p:nvGrpSpPr>
            <p:grpSpPr>
              <a:xfrm>
                <a:off x="3023080" y="0"/>
                <a:ext cx="1484273" cy="1157120"/>
                <a:chOff x="0" y="0"/>
                <a:chExt cx="1484271" cy="1157119"/>
              </a:xfrm>
            </p:grpSpPr>
            <p:sp>
              <p:nvSpPr>
                <p:cNvPr id="239" name="Shape 239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240" name="Shape 240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grpSp>
            <p:nvGrpSpPr>
              <p:cNvPr id="244" name="Group 244"/>
              <p:cNvGrpSpPr/>
              <p:nvPr/>
            </p:nvGrpSpPr>
            <p:grpSpPr>
              <a:xfrm>
                <a:off x="5590265" y="0"/>
                <a:ext cx="1484273" cy="1157120"/>
                <a:chOff x="0" y="0"/>
                <a:chExt cx="1484271" cy="1157119"/>
              </a:xfrm>
            </p:grpSpPr>
            <p:sp>
              <p:nvSpPr>
                <p:cNvPr id="242" name="Shape 242"/>
                <p:cNvSpPr/>
                <p:nvPr/>
              </p:nvSpPr>
              <p:spPr>
                <a:xfrm>
                  <a:off x="0" y="0"/>
                  <a:ext cx="1484272" cy="1157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dist="254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  <p:sp>
              <p:nvSpPr>
                <p:cNvPr id="243" name="Shape 243"/>
                <p:cNvSpPr/>
                <p:nvPr/>
              </p:nvSpPr>
              <p:spPr>
                <a:xfrm>
                  <a:off x="243824" y="190082"/>
                  <a:ext cx="996625" cy="776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latin typeface="楷体"/>
                      <a:ea typeface="楷体"/>
                      <a:cs typeface="楷体"/>
                      <a:sym typeface="楷体"/>
                    </a:defRPr>
                  </a:pPr>
                  <a:endParaRPr/>
                </a:p>
              </p:txBody>
            </p:sp>
          </p:grpSp>
          <p:sp>
            <p:nvSpPr>
              <p:cNvPr id="245" name="Shape 245"/>
              <p:cNvSpPr/>
              <p:nvPr/>
            </p:nvSpPr>
            <p:spPr>
              <a:xfrm>
                <a:off x="496986" y="390775"/>
                <a:ext cx="1310199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lvl="0" algn="ctr"/>
                <a:r>
                  <a:rPr sz="2400">
                    <a:latin typeface="楷体"/>
                    <a:ea typeface="楷体"/>
                    <a:cs typeface="楷体"/>
                    <a:sym typeface="楷体"/>
                  </a:rPr>
                  <a:t>霜　</a:t>
                </a: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3110118" y="385832"/>
                <a:ext cx="1310199" cy="3997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400">
                    <a:latin typeface="楷体"/>
                    <a:ea typeface="楷体"/>
                    <a:cs typeface="楷体"/>
                    <a:sym typeface="楷体"/>
                  </a:defRPr>
                </a:lvl1pPr>
              </a:lstStyle>
              <a:p>
                <a:pPr lvl="0">
                  <a:defRPr sz="1800"/>
                </a:pPr>
                <a:r>
                  <a:rPr sz="2400"/>
                  <a:t>幽夢</a:t>
                </a:r>
              </a:p>
            </p:txBody>
          </p:sp>
        </p:grpSp>
        <p:sp>
          <p:nvSpPr>
            <p:cNvPr id="248" name="Shape 248"/>
            <p:cNvSpPr/>
            <p:nvPr/>
          </p:nvSpPr>
          <p:spPr>
            <a:xfrm>
              <a:off x="5677302" y="366872"/>
              <a:ext cx="1310199" cy="399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小軒窗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8175993" y="365248"/>
              <a:ext cx="1310199" cy="399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正</a:t>
              </a:r>
            </a:p>
          </p:txBody>
        </p:sp>
      </p:grpSp>
      <p:pic>
        <p:nvPicPr>
          <p:cNvPr id="251" name="media9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59311" y="3179603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0" fill="hold"/>
                                        <p:tgtEl>
                                          <p:spTgt spid="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</p:cTn>
                <p:tgtEl>
                  <p:spTgt spid="251"/>
                </p:tgtEl>
              </p:cMediaNode>
            </p:audio>
          </p:childTnLst>
        </p:cTn>
      </p:par>
    </p:tnLst>
    <p:bldLst>
      <p:bldP spid="221" grpId="1" animBg="1" advAuto="0"/>
      <p:bldP spid="250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B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 rot="10800000">
            <a:off x="481657" y="558732"/>
            <a:ext cx="11228684" cy="5740534"/>
          </a:xfrm>
          <a:prstGeom prst="rect">
            <a:avLst/>
          </a:prstGeom>
          <a:solidFill>
            <a:srgbClr val="F1F0EC"/>
          </a:solidFill>
          <a:ln w="12700">
            <a:miter lim="400000"/>
          </a:ln>
          <a:effectLst>
            <a:outerShdw blurRad="152400" dist="762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72" name="Group 272"/>
          <p:cNvGrpSpPr/>
          <p:nvPr/>
        </p:nvGrpSpPr>
        <p:grpSpPr>
          <a:xfrm>
            <a:off x="1114378" y="788115"/>
            <a:ext cx="7563789" cy="2452471"/>
            <a:chOff x="0" y="0"/>
            <a:chExt cx="7563787" cy="2452470"/>
          </a:xfrm>
        </p:grpSpPr>
        <p:sp>
          <p:nvSpPr>
            <p:cNvPr id="255" name="Shape 255"/>
            <p:cNvSpPr/>
            <p:nvPr/>
          </p:nvSpPr>
          <p:spPr>
            <a:xfrm>
              <a:off x="0" y="1357694"/>
              <a:ext cx="2363810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1216025">
                <a:spcBef>
                  <a:spcPts val="500"/>
                </a:spcBef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xiāng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139752" y="1830170"/>
              <a:ext cx="2135935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 defTabSz="1216025">
                <a:spcBef>
                  <a:spcPts val="500"/>
                </a:spcBef>
              </a:pPr>
              <a:r>
                <a:rPr sz="2200">
                  <a:latin typeface="楷体"/>
                  <a:ea typeface="楷体"/>
                  <a:cs typeface="楷体"/>
                  <a:sym typeface="楷体"/>
                </a:rPr>
                <a:t>(n)交互，指兩方面都進行的。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2585894" y="1357695"/>
              <a:ext cx="2362206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1216025">
                <a:spcBef>
                  <a:spcPts val="500"/>
                </a:spcBef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gù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2750834" y="1830170"/>
              <a:ext cx="2135935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 defTabSz="1216025">
                <a:spcBef>
                  <a:spcPts val="500"/>
                </a:spcBef>
              </a:pPr>
              <a:r>
                <a:rPr sz="2200">
                  <a:latin typeface="楷体"/>
                  <a:ea typeface="楷体"/>
                  <a:cs typeface="楷体"/>
                  <a:sym typeface="楷体"/>
                </a:rPr>
                <a:t>(v)看。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5201582" y="1357693"/>
              <a:ext cx="2362206" cy="368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1216025">
                <a:spcBef>
                  <a:spcPts val="500"/>
                </a:spcBef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sōng gāng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5353126" y="1830170"/>
              <a:ext cx="2135936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defTabSz="1216025">
                <a:spcBef>
                  <a:spcPts val="500"/>
                </a:spcBef>
              </a:pPr>
              <a:r>
                <a:rPr sz="2200">
                  <a:latin typeface="楷体"/>
                  <a:ea typeface="楷体"/>
                  <a:cs typeface="楷体"/>
                  <a:sym typeface="楷体"/>
                </a:rPr>
                <a:t>(n)此處特指蘇軾葬妻之地。</a:t>
              </a:r>
            </a:p>
          </p:txBody>
        </p:sp>
        <p:grpSp>
          <p:nvGrpSpPr>
            <p:cNvPr id="263" name="Group 263"/>
            <p:cNvGrpSpPr/>
            <p:nvPr/>
          </p:nvGrpSpPr>
          <p:grpSpPr>
            <a:xfrm>
              <a:off x="409948" y="0"/>
              <a:ext cx="1484273" cy="1157120"/>
              <a:chOff x="0" y="0"/>
              <a:chExt cx="1484271" cy="1157119"/>
            </a:xfrm>
          </p:grpSpPr>
          <p:sp>
            <p:nvSpPr>
              <p:cNvPr id="261" name="Shape 261"/>
              <p:cNvSpPr/>
              <p:nvPr/>
            </p:nvSpPr>
            <p:spPr>
              <a:xfrm>
                <a:off x="0" y="0"/>
                <a:ext cx="1484272" cy="115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dist="254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楷体"/>
                    <a:ea typeface="楷体"/>
                    <a:cs typeface="楷体"/>
                    <a:sym typeface="楷体"/>
                  </a:defRPr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243824" y="190082"/>
                <a:ext cx="996625" cy="776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楷体"/>
                    <a:ea typeface="楷体"/>
                    <a:cs typeface="楷体"/>
                    <a:sym typeface="楷体"/>
                  </a:defRPr>
                </a:pPr>
                <a:endParaRPr/>
              </a:p>
            </p:txBody>
          </p:sp>
        </p:grpSp>
        <p:grpSp>
          <p:nvGrpSpPr>
            <p:cNvPr id="266" name="Group 266"/>
            <p:cNvGrpSpPr/>
            <p:nvPr/>
          </p:nvGrpSpPr>
          <p:grpSpPr>
            <a:xfrm>
              <a:off x="3023080" y="0"/>
              <a:ext cx="1484273" cy="1157120"/>
              <a:chOff x="0" y="0"/>
              <a:chExt cx="1484271" cy="1157119"/>
            </a:xfrm>
          </p:grpSpPr>
          <p:sp>
            <p:nvSpPr>
              <p:cNvPr id="264" name="Shape 264"/>
              <p:cNvSpPr/>
              <p:nvPr/>
            </p:nvSpPr>
            <p:spPr>
              <a:xfrm>
                <a:off x="0" y="0"/>
                <a:ext cx="1484272" cy="115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dist="254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楷体"/>
                    <a:ea typeface="楷体"/>
                    <a:cs typeface="楷体"/>
                    <a:sym typeface="楷体"/>
                  </a:defRPr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243824" y="190082"/>
                <a:ext cx="996625" cy="776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楷体"/>
                    <a:ea typeface="楷体"/>
                    <a:cs typeface="楷体"/>
                    <a:sym typeface="楷体"/>
                  </a:defRPr>
                </a:pPr>
                <a:endParaRPr/>
              </a:p>
            </p:txBody>
          </p:sp>
        </p:grpSp>
        <p:grpSp>
          <p:nvGrpSpPr>
            <p:cNvPr id="269" name="Group 269"/>
            <p:cNvGrpSpPr/>
            <p:nvPr/>
          </p:nvGrpSpPr>
          <p:grpSpPr>
            <a:xfrm>
              <a:off x="5590264" y="0"/>
              <a:ext cx="1484273" cy="1157120"/>
              <a:chOff x="0" y="0"/>
              <a:chExt cx="1484271" cy="1157119"/>
            </a:xfrm>
          </p:grpSpPr>
          <p:sp>
            <p:nvSpPr>
              <p:cNvPr id="267" name="Shape 267"/>
              <p:cNvSpPr/>
              <p:nvPr/>
            </p:nvSpPr>
            <p:spPr>
              <a:xfrm>
                <a:off x="0" y="0"/>
                <a:ext cx="1484272" cy="115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dist="254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楷体"/>
                    <a:ea typeface="楷体"/>
                    <a:cs typeface="楷体"/>
                    <a:sym typeface="楷体"/>
                  </a:defRPr>
                </a:pPr>
                <a:endParaRPr/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243824" y="190082"/>
                <a:ext cx="996625" cy="776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楷体"/>
                    <a:ea typeface="楷体"/>
                    <a:cs typeface="楷体"/>
                    <a:sym typeface="楷体"/>
                  </a:defRPr>
                </a:pPr>
                <a:endParaRPr/>
              </a:p>
            </p:txBody>
          </p:sp>
        </p:grpSp>
        <p:sp>
          <p:nvSpPr>
            <p:cNvPr id="270" name="Shape 270"/>
            <p:cNvSpPr/>
            <p:nvPr/>
          </p:nvSpPr>
          <p:spPr>
            <a:xfrm>
              <a:off x="496986" y="390775"/>
              <a:ext cx="1310199" cy="399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相　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3110117" y="385832"/>
              <a:ext cx="1310199" cy="399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>
                  <a:latin typeface="楷体"/>
                  <a:ea typeface="楷体"/>
                  <a:cs typeface="楷体"/>
                  <a:sym typeface="楷体"/>
                </a:defRPr>
              </a:lvl1pPr>
            </a:lstStyle>
            <a:p>
              <a:pPr lvl="0">
                <a:defRPr sz="1800"/>
              </a:pPr>
              <a:r>
                <a:rPr sz="2400"/>
                <a:t>顧</a:t>
              </a:r>
            </a:p>
          </p:txBody>
        </p:sp>
      </p:grpSp>
      <p:sp>
        <p:nvSpPr>
          <p:cNvPr id="273" name="Shape 273"/>
          <p:cNvSpPr/>
          <p:nvPr/>
        </p:nvSpPr>
        <p:spPr>
          <a:xfrm>
            <a:off x="6809307" y="1173948"/>
            <a:ext cx="1310199" cy="399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pPr lvl="0">
              <a:defRPr sz="1800"/>
            </a:pPr>
            <a:r>
              <a:rPr sz="2400"/>
              <a:t>松岡　</a:t>
            </a:r>
          </a:p>
        </p:txBody>
      </p:sp>
      <p:grpSp>
        <p:nvGrpSpPr>
          <p:cNvPr id="276" name="Group 276"/>
          <p:cNvGrpSpPr/>
          <p:nvPr/>
        </p:nvGrpSpPr>
        <p:grpSpPr>
          <a:xfrm>
            <a:off x="0" y="766063"/>
            <a:ext cx="1254132" cy="726441"/>
            <a:chOff x="0" y="0"/>
            <a:chExt cx="1254130" cy="726440"/>
          </a:xfrm>
        </p:grpSpPr>
        <p:sp>
          <p:nvSpPr>
            <p:cNvPr id="274" name="Shape 274"/>
            <p:cNvSpPr/>
            <p:nvPr/>
          </p:nvSpPr>
          <p:spPr>
            <a:xfrm>
              <a:off x="0" y="50364"/>
              <a:ext cx="1254131" cy="625712"/>
            </a:xfrm>
            <a:prstGeom prst="rect">
              <a:avLst/>
            </a:prstGeom>
            <a:solidFill>
              <a:srgbClr val="DDDAD1"/>
            </a:solidFill>
            <a:ln w="12700" cap="flat">
              <a:noFill/>
              <a:miter lim="400000"/>
            </a:ln>
            <a:effectLst>
              <a:outerShdw blurRad="152400" dist="762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0" y="0"/>
              <a:ext cx="1254131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600"/>
                <a:t>生詞</a:t>
              </a:r>
            </a:p>
          </p:txBody>
        </p:sp>
      </p:grpSp>
      <p:grpSp>
        <p:nvGrpSpPr>
          <p:cNvPr id="279" name="Group 279">
            <a:hlinkClick r:id="rId4" action="ppaction://hlinksldjump"/>
          </p:cNvPr>
          <p:cNvGrpSpPr/>
          <p:nvPr/>
        </p:nvGrpSpPr>
        <p:grpSpPr>
          <a:xfrm>
            <a:off x="10145820" y="908866"/>
            <a:ext cx="1362270" cy="662941"/>
            <a:chOff x="0" y="0"/>
            <a:chExt cx="1362268" cy="662940"/>
          </a:xfrm>
        </p:grpSpPr>
        <p:sp>
          <p:nvSpPr>
            <p:cNvPr id="277" name="Shape 277"/>
            <p:cNvSpPr/>
            <p:nvPr/>
          </p:nvSpPr>
          <p:spPr>
            <a:xfrm>
              <a:off x="0" y="49364"/>
              <a:ext cx="1362269" cy="564212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7542" y="0"/>
              <a:ext cx="1307185" cy="66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>
                  <a:latin typeface="標楷體"/>
                  <a:ea typeface="標楷體"/>
                  <a:cs typeface="標楷體"/>
                  <a:sym typeface="標楷體"/>
                </a:defRPr>
              </a:lvl1pPr>
            </a:lstStyle>
            <a:p>
              <a:pPr lvl="0">
                <a:defRPr sz="1800"/>
              </a:pPr>
              <a:r>
                <a:rPr sz="3200"/>
                <a:t>目錄</a:t>
              </a:r>
            </a:p>
          </p:txBody>
        </p:sp>
      </p:grpSp>
      <p:pic>
        <p:nvPicPr>
          <p:cNvPr id="280" name="media10.m4a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28110" y="3383338"/>
            <a:ext cx="1651001" cy="838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0" fill="hold"/>
                                        <p:tgtEl>
                                          <p:spTgt spid="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</p:cTn>
                <p:tgtEl>
                  <p:spTgt spid="280"/>
                </p:tgtEl>
              </p:cMediaNode>
            </p:audio>
          </p:childTnLst>
        </p:cTn>
      </p:par>
    </p:tnLst>
    <p:bldLst>
      <p:bldP spid="272" grpId="1" animBg="1" advAuto="0"/>
      <p:bldP spid="273" grpId="2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等线"/>
            <a:ea typeface="等线"/>
            <a:cs typeface="等线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等线"/>
            <a:ea typeface="等线"/>
            <a:cs typeface="等线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等线"/>
            <a:ea typeface="等线"/>
            <a:cs typeface="等线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等线"/>
            <a:ea typeface="等线"/>
            <a:cs typeface="等线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寬螢幕</PresentationFormat>
  <Paragraphs>127</Paragraphs>
  <Slides>15</Slides>
  <Notes>0</Notes>
  <HiddenSlides>0</HiddenSlides>
  <MMClips>10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Helvetica Neue</vt:lpstr>
      <vt:lpstr>微軟正黑體</vt:lpstr>
      <vt:lpstr>楷体</vt:lpstr>
      <vt:lpstr>標楷體</vt:lpstr>
      <vt:lpstr>Arial</vt:lpstr>
      <vt:lpstr>Default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mcu</dc:creator>
  <cp:lastModifiedBy>mcu</cp:lastModifiedBy>
  <cp:revision>2</cp:revision>
  <dcterms:modified xsi:type="dcterms:W3CDTF">2021-07-02T02:32:34Z</dcterms:modified>
</cp:coreProperties>
</file>